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20" r:id="rId5"/>
  </p:sldMasterIdLst>
  <p:notesMasterIdLst>
    <p:notesMasterId r:id="rId151"/>
  </p:notesMasterIdLst>
  <p:sldIdLst>
    <p:sldId id="313" r:id="rId6"/>
    <p:sldId id="257" r:id="rId7"/>
    <p:sldId id="286" r:id="rId8"/>
    <p:sldId id="287" r:id="rId9"/>
    <p:sldId id="288" r:id="rId10"/>
    <p:sldId id="289" r:id="rId11"/>
    <p:sldId id="290" r:id="rId12"/>
    <p:sldId id="291" r:id="rId13"/>
    <p:sldId id="604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603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4" r:id="rId37"/>
    <p:sldId id="315" r:id="rId38"/>
    <p:sldId id="316" r:id="rId39"/>
    <p:sldId id="317" r:id="rId40"/>
    <p:sldId id="602" r:id="rId41"/>
    <p:sldId id="605" r:id="rId42"/>
    <p:sldId id="606" r:id="rId43"/>
    <p:sldId id="607" r:id="rId44"/>
    <p:sldId id="608" r:id="rId45"/>
    <p:sldId id="609" r:id="rId46"/>
    <p:sldId id="610" r:id="rId47"/>
    <p:sldId id="611" r:id="rId48"/>
    <p:sldId id="612" r:id="rId49"/>
    <p:sldId id="613" r:id="rId50"/>
    <p:sldId id="614" r:id="rId51"/>
    <p:sldId id="615" r:id="rId52"/>
    <p:sldId id="616" r:id="rId53"/>
    <p:sldId id="329" r:id="rId54"/>
    <p:sldId id="617" r:id="rId55"/>
    <p:sldId id="618" r:id="rId56"/>
    <p:sldId id="619" r:id="rId57"/>
    <p:sldId id="620" r:id="rId58"/>
    <p:sldId id="621" r:id="rId59"/>
    <p:sldId id="622" r:id="rId60"/>
    <p:sldId id="623" r:id="rId61"/>
    <p:sldId id="624" r:id="rId62"/>
    <p:sldId id="327" r:id="rId63"/>
    <p:sldId id="328" r:id="rId64"/>
    <p:sldId id="625" r:id="rId65"/>
    <p:sldId id="626" r:id="rId66"/>
    <p:sldId id="627" r:id="rId67"/>
    <p:sldId id="628" r:id="rId68"/>
    <p:sldId id="629" r:id="rId69"/>
    <p:sldId id="630" r:id="rId70"/>
    <p:sldId id="631" r:id="rId71"/>
    <p:sldId id="632" r:id="rId72"/>
    <p:sldId id="633" r:id="rId73"/>
    <p:sldId id="634" r:id="rId74"/>
    <p:sldId id="322" r:id="rId75"/>
    <p:sldId id="635" r:id="rId76"/>
    <p:sldId id="636" r:id="rId77"/>
    <p:sldId id="637" r:id="rId78"/>
    <p:sldId id="638" r:id="rId79"/>
    <p:sldId id="639" r:id="rId80"/>
    <p:sldId id="640" r:id="rId81"/>
    <p:sldId id="641" r:id="rId82"/>
    <p:sldId id="642" r:id="rId83"/>
    <p:sldId id="643" r:id="rId84"/>
    <p:sldId id="323" r:id="rId85"/>
    <p:sldId id="324" r:id="rId86"/>
    <p:sldId id="325" r:id="rId87"/>
    <p:sldId id="326" r:id="rId88"/>
    <p:sldId id="644" r:id="rId89"/>
    <p:sldId id="645" r:id="rId90"/>
    <p:sldId id="646" r:id="rId91"/>
    <p:sldId id="647" r:id="rId92"/>
    <p:sldId id="648" r:id="rId93"/>
    <p:sldId id="649" r:id="rId94"/>
    <p:sldId id="650" r:id="rId95"/>
    <p:sldId id="651" r:id="rId96"/>
    <p:sldId id="652" r:id="rId97"/>
    <p:sldId id="653" r:id="rId98"/>
    <p:sldId id="654" r:id="rId99"/>
    <p:sldId id="655" r:id="rId100"/>
    <p:sldId id="656" r:id="rId101"/>
    <p:sldId id="657" r:id="rId102"/>
    <p:sldId id="658" r:id="rId103"/>
    <p:sldId id="659" r:id="rId104"/>
    <p:sldId id="660" r:id="rId105"/>
    <p:sldId id="661" r:id="rId106"/>
    <p:sldId id="662" r:id="rId107"/>
    <p:sldId id="663" r:id="rId108"/>
    <p:sldId id="664" r:id="rId109"/>
    <p:sldId id="665" r:id="rId110"/>
    <p:sldId id="666" r:id="rId111"/>
    <p:sldId id="667" r:id="rId112"/>
    <p:sldId id="668" r:id="rId113"/>
    <p:sldId id="669" r:id="rId114"/>
    <p:sldId id="670" r:id="rId115"/>
    <p:sldId id="671" r:id="rId116"/>
    <p:sldId id="672" r:id="rId117"/>
    <p:sldId id="673" r:id="rId118"/>
    <p:sldId id="674" r:id="rId119"/>
    <p:sldId id="675" r:id="rId120"/>
    <p:sldId id="676" r:id="rId121"/>
    <p:sldId id="677" r:id="rId122"/>
    <p:sldId id="678" r:id="rId123"/>
    <p:sldId id="679" r:id="rId124"/>
    <p:sldId id="680" r:id="rId125"/>
    <p:sldId id="681" r:id="rId126"/>
    <p:sldId id="682" r:id="rId127"/>
    <p:sldId id="683" r:id="rId128"/>
    <p:sldId id="684" r:id="rId129"/>
    <p:sldId id="319" r:id="rId130"/>
    <p:sldId id="352" r:id="rId131"/>
    <p:sldId id="353" r:id="rId132"/>
    <p:sldId id="354" r:id="rId133"/>
    <p:sldId id="355" r:id="rId134"/>
    <p:sldId id="356" r:id="rId135"/>
    <p:sldId id="357" r:id="rId136"/>
    <p:sldId id="358" r:id="rId137"/>
    <p:sldId id="359" r:id="rId138"/>
    <p:sldId id="361" r:id="rId139"/>
    <p:sldId id="685" r:id="rId140"/>
    <p:sldId id="362" r:id="rId141"/>
    <p:sldId id="363" r:id="rId142"/>
    <p:sldId id="364" r:id="rId143"/>
    <p:sldId id="365" r:id="rId144"/>
    <p:sldId id="366" r:id="rId145"/>
    <p:sldId id="367" r:id="rId146"/>
    <p:sldId id="360" r:id="rId147"/>
    <p:sldId id="368" r:id="rId148"/>
    <p:sldId id="369" r:id="rId149"/>
    <p:sldId id="686" r:id="rId150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D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1"/>
    <p:restoredTop sz="94688"/>
  </p:normalViewPr>
  <p:slideViewPr>
    <p:cSldViewPr snapToGrid="0">
      <p:cViewPr varScale="1">
        <p:scale>
          <a:sx n="92" d="100"/>
          <a:sy n="92" d="100"/>
        </p:scale>
        <p:origin x="634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55" Type="http://schemas.openxmlformats.org/officeDocument/2006/relationships/tableStyles" Target="tableStyle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45" Type="http://schemas.openxmlformats.org/officeDocument/2006/relationships/slide" Target="slides/slide1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notesMaster" Target="notesMasters/notesMaster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theme" Target="theme/theme1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C889D-9EBD-4557-A854-C4A5BFA0BA58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B59BE-046B-4B0B-8C7C-7FB65C8A2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11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FEF3F8-31F7-4A56-BA2D-DC10142AB8B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99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0DF864C-6603-8F46-99D4-D65767AABE77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85524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CCFD41BE-75CB-D145-A267-9F29107BA948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15079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DF65E822-3796-484D-8E2A-EBF41B8A5714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94756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2A7B222E-447D-054D-AA78-F74BA2059B69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74653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1436D71B-603C-5142-9715-315273BFF088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89896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85800" y="2927426"/>
            <a:ext cx="7772400" cy="1362075"/>
          </a:xfrm>
        </p:spPr>
        <p:txBody>
          <a:bodyPr anchor="t"/>
          <a:lstStyle>
            <a:lvl1pPr algn="l">
              <a:defRPr sz="2250" b="0" cap="none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86195"/>
            <a:ext cx="77724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591FC25-8AD5-474E-82A0-499236190398}" type="datetime1">
              <a:rPr kumimoji="0" lang="en-US" sz="900" smtClean="0">
                <a:solidFill>
                  <a:srgbClr val="EFEDE3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EFEDE3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kumimoji="0" lang="en-US" sz="900">
                <a:solidFill>
                  <a:srgbClr val="EFEDE3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EFEDE3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EFEDE3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11537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1C8E63DB-F178-CC42-B483-B23FBF210993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99459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4BCC34A-2644-6243-B1BD-4B24D2F9E3ED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91007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ABA88A5A-580E-594C-BADE-E614945B8187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25806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F194F7A-AEF7-8444-9C6C-017671EBA0D4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64027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A179DE2-D32C-4F4F-8EBA-A7175B846CE3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08593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B470233-1910-B84D-8106-35A1062AA58D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564569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8271" y="719708"/>
            <a:ext cx="2287588" cy="1337695"/>
          </a:xfrm>
        </p:spPr>
        <p:txBody>
          <a:bodyPr anchor="b"/>
          <a:lstStyle>
            <a:lvl1pPr algn="l">
              <a:defRPr sz="1125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 hasCustomPrompt="1"/>
          </p:nvPr>
        </p:nvSpPr>
        <p:spPr>
          <a:xfrm>
            <a:off x="3200400" y="969169"/>
            <a:ext cx="5486400" cy="4370274"/>
          </a:xfrm>
        </p:spPr>
        <p:txBody>
          <a:bodyPr rtlCol="0">
            <a:normAutofit/>
          </a:bodyPr>
          <a:lstStyle>
            <a:lvl1pPr marL="0" indent="0">
              <a:buNone/>
              <a:defRPr sz="1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altLang="ja-JP" noProof="0" dirty="0"/>
              <a:t>Picture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2319053"/>
            <a:ext cx="2318657" cy="3020390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A715B02-71F3-2E41-80BE-121362889524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19675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4C68DC3-12AB-6D44-B1E9-BE28C35E0750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37262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DD26DD8C-C511-8740-BB4A-BCF36FD64174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40793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DD4A15DF-1510-5F4C-8764-A1CE1C641815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24879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A6CF838-B0C5-6E4C-8D90-A707FCEE5DE3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51267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85800" y="2927426"/>
            <a:ext cx="7772400" cy="1362075"/>
          </a:xfrm>
        </p:spPr>
        <p:txBody>
          <a:bodyPr anchor="t"/>
          <a:lstStyle>
            <a:lvl1pPr algn="l">
              <a:defRPr sz="2250" b="0" cap="none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86195"/>
            <a:ext cx="77724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7F510A4-DD2F-E647-98EA-F48FF1C12769}" type="datetime1">
              <a:rPr kumimoji="0" lang="en-US" sz="900" smtClean="0">
                <a:solidFill>
                  <a:srgbClr val="EFEDE3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EFEDE3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kumimoji="0" lang="en-US" sz="900">
                <a:solidFill>
                  <a:srgbClr val="EFEDE3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EFEDE3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EFEDE3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67626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3A689E0B-5CAA-EF4A-B5A3-65B16A3A8DDE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128168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0BBC446-8525-1B47-9484-1F912813ED98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18240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8454A303-59F7-A646-A450-18BA56076B89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80854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287B7688-EBD2-F846-9104-2449FC4E87AC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51948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85800" y="2927426"/>
            <a:ext cx="7772400" cy="1362075"/>
          </a:xfrm>
        </p:spPr>
        <p:txBody>
          <a:bodyPr anchor="t"/>
          <a:lstStyle>
            <a:lvl1pPr algn="l">
              <a:defRPr sz="2250" b="0" cap="none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86195"/>
            <a:ext cx="77724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869CCD5-A898-A148-8C7F-093644A9A279}" type="datetime1">
              <a:rPr kumimoji="0" lang="en-US" sz="900" smtClean="0">
                <a:solidFill>
                  <a:srgbClr val="EFEDE3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EFEDE3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kumimoji="0" lang="en-US" sz="900">
                <a:solidFill>
                  <a:srgbClr val="EFEDE3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EFEDE3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EFEDE3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73653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CD86986E-F781-4F4D-B116-8C27466C2086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96481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8271" y="719708"/>
            <a:ext cx="2287588" cy="1337695"/>
          </a:xfrm>
        </p:spPr>
        <p:txBody>
          <a:bodyPr anchor="b"/>
          <a:lstStyle>
            <a:lvl1pPr algn="l">
              <a:defRPr sz="1125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 hasCustomPrompt="1"/>
          </p:nvPr>
        </p:nvSpPr>
        <p:spPr>
          <a:xfrm>
            <a:off x="3200400" y="969169"/>
            <a:ext cx="5486400" cy="4370274"/>
          </a:xfrm>
        </p:spPr>
        <p:txBody>
          <a:bodyPr rtlCol="0">
            <a:normAutofit/>
          </a:bodyPr>
          <a:lstStyle>
            <a:lvl1pPr marL="0" indent="0">
              <a:buNone/>
              <a:defRPr sz="1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altLang="ja-JP" noProof="0" dirty="0"/>
              <a:t>Picture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2319053"/>
            <a:ext cx="2318657" cy="3020390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F3CAA51-B09E-A84E-8F35-647506E21F0A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70322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2D87CD7-EBE7-DC43-BD04-1CD269305C98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543593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994A184-8528-1B4D-B555-EFE20DC74E39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81642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9E742C1-CB2C-1A4A-868D-FCDEC48DFB52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522813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CA24D50-BA44-A34B-B242-AF72D12227C2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16890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85800" y="2927426"/>
            <a:ext cx="7772400" cy="1362075"/>
          </a:xfrm>
        </p:spPr>
        <p:txBody>
          <a:bodyPr anchor="t"/>
          <a:lstStyle>
            <a:lvl1pPr algn="l">
              <a:defRPr sz="2250" b="0" cap="none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86195"/>
            <a:ext cx="77724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1457851C-AB73-984D-9676-416FA058D8D3}" type="datetime1">
              <a:rPr kumimoji="0" lang="en-US" sz="900" smtClean="0">
                <a:solidFill>
                  <a:srgbClr val="EFEDE3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EFEDE3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kumimoji="0" lang="en-US" sz="900">
                <a:solidFill>
                  <a:srgbClr val="EFEDE3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EFEDE3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EFEDE3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5669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2FD3DAB-9754-FD4A-89A5-76DE7C1329C5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7519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EF28B8C-5832-5E41-B891-B707B2F69A70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223711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1E871D1-3697-B246-A42F-E014E4ACCEAC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88534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A2B0F8E-C5C9-494D-AB06-509770FA2117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34657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C92DF38-E181-E647-A5C7-A066EC82EFD1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114522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5ADFB2B-1BA3-B944-A193-2B43E75004C5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29680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8271" y="719708"/>
            <a:ext cx="2287588" cy="1337695"/>
          </a:xfrm>
        </p:spPr>
        <p:txBody>
          <a:bodyPr anchor="b"/>
          <a:lstStyle>
            <a:lvl1pPr algn="l">
              <a:defRPr sz="1125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 hasCustomPrompt="1"/>
          </p:nvPr>
        </p:nvSpPr>
        <p:spPr>
          <a:xfrm>
            <a:off x="3200400" y="969169"/>
            <a:ext cx="5486400" cy="4370274"/>
          </a:xfrm>
        </p:spPr>
        <p:txBody>
          <a:bodyPr rtlCol="0">
            <a:normAutofit/>
          </a:bodyPr>
          <a:lstStyle>
            <a:lvl1pPr marL="0" indent="0">
              <a:buNone/>
              <a:defRPr sz="1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altLang="ja-JP" noProof="0" dirty="0"/>
              <a:t>Picture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2319053"/>
            <a:ext cx="2318657" cy="3020390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682D2EC-0A30-6C42-941F-9BAB1B0FFCA9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208768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E84E438-C0B2-4D4E-8705-0280473209D6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554360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1CCA102-8412-7542-9EF4-B75EF271C5BC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940442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1DFE10A7-7098-E442-8E6B-69D6219F5AA3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52683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ECD9A3E-2B24-4940-BEFC-3C8686DDF93E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036026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85800" y="2927426"/>
            <a:ext cx="7772400" cy="1362075"/>
          </a:xfrm>
        </p:spPr>
        <p:txBody>
          <a:bodyPr anchor="t"/>
          <a:lstStyle>
            <a:lvl1pPr algn="l">
              <a:defRPr sz="2250" b="0" cap="none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86195"/>
            <a:ext cx="77724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F0A167A-B024-A04F-82CB-3ADCC538DAD4}" type="datetime1">
              <a:rPr kumimoji="0" lang="en-US" sz="900" smtClean="0">
                <a:solidFill>
                  <a:srgbClr val="EFEDE3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EFEDE3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r>
              <a:rPr kumimoji="0" lang="en-US" sz="900">
                <a:solidFill>
                  <a:srgbClr val="EFEDE3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EFEDE3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EFEDE3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6845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D43B9D8C-1F9E-9D47-9BB8-F90A0465F0D8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33071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1FD057B-90FF-D64A-BE83-7533DC6BEF09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256645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97701D36-CE31-8A4B-9A78-E57B59EA7FA4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29303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C7F5B66-D726-0043-9941-143831722704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561200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2A8B7AFB-896E-8644-A486-11D310A02DB5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22630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F2D83CB-4CEE-D547-8D61-8E84B132C662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867731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8271" y="719708"/>
            <a:ext cx="2287588" cy="1337695"/>
          </a:xfrm>
        </p:spPr>
        <p:txBody>
          <a:bodyPr anchor="b"/>
          <a:lstStyle>
            <a:lvl1pPr algn="l">
              <a:defRPr sz="1125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 hasCustomPrompt="1"/>
          </p:nvPr>
        </p:nvSpPr>
        <p:spPr>
          <a:xfrm>
            <a:off x="3200400" y="969169"/>
            <a:ext cx="5486400" cy="4370274"/>
          </a:xfrm>
        </p:spPr>
        <p:txBody>
          <a:bodyPr rtlCol="0">
            <a:normAutofit/>
          </a:bodyPr>
          <a:lstStyle>
            <a:lvl1pPr marL="0" indent="0">
              <a:buNone/>
              <a:defRPr sz="1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altLang="ja-JP" noProof="0" dirty="0"/>
              <a:t>Picture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2319053"/>
            <a:ext cx="2318657" cy="3020390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4A2882D-D6B7-B542-A397-CFB58F057F4D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221023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27E91CE1-675C-744A-BBDD-A487BD0D2F66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376969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3DA4FE4-B055-DC4B-8309-F8C5C53A5FF3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224105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A84FBA7-A1D5-4448-B913-4C35B67B4814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62591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B5EE1DD-FBAA-3149-8E52-011FEAB013FF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876043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C669C9D5-6C8A-1544-ABA8-FEDBE607C7A7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30504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8271" y="719708"/>
            <a:ext cx="2287588" cy="1337695"/>
          </a:xfrm>
        </p:spPr>
        <p:txBody>
          <a:bodyPr anchor="b"/>
          <a:lstStyle>
            <a:lvl1pPr algn="l">
              <a:defRPr sz="1125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 hasCustomPrompt="1"/>
          </p:nvPr>
        </p:nvSpPr>
        <p:spPr>
          <a:xfrm>
            <a:off x="3200400" y="969169"/>
            <a:ext cx="5486400" cy="4370274"/>
          </a:xfrm>
        </p:spPr>
        <p:txBody>
          <a:bodyPr rtlCol="0">
            <a:normAutofit/>
          </a:bodyPr>
          <a:lstStyle>
            <a:lvl1pPr marL="0" indent="0">
              <a:buNone/>
              <a:defRPr sz="18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altLang="ja-JP" noProof="0" dirty="0"/>
              <a:t>Picture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2319053"/>
            <a:ext cx="2318657" cy="3020390"/>
          </a:xfrm>
        </p:spPr>
        <p:txBody>
          <a:bodyPr/>
          <a:lstStyle>
            <a:lvl1pPr marL="0" indent="0">
              <a:buNone/>
              <a:defRPr sz="788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0B3575F-6EAB-9D4D-837C-5868CBE3583B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7696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6057875"/>
            <a:ext cx="9144000" cy="79208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80000">
                <a:srgbClr val="85C2FF">
                  <a:alpha val="0"/>
                </a:srgbClr>
              </a:gs>
              <a:gs pos="100000">
                <a:srgbClr val="85C2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013"/>
          </a:p>
        </p:txBody>
      </p:sp>
      <p:sp>
        <p:nvSpPr>
          <p:cNvPr id="1029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ja-JP" altLang="en-US"/>
          </a:p>
        </p:txBody>
      </p:sp>
      <p:sp>
        <p:nvSpPr>
          <p:cNvPr id="1030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9813DE3F-8948-0E47-AE3C-412CE7EBD385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9" name="Picture 4" descr="Image result for aiub 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6141603"/>
            <a:ext cx="72491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2308" y="6057879"/>
            <a:ext cx="26629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/>
            <a:endParaRPr lang="en-US" altLang="ja-JP" sz="900" b="1" i="0" baseline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900" b="1" i="0" baseline="0" dirty="0">
                <a:solidFill>
                  <a:srgbClr val="FF660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of Engineering</a:t>
            </a:r>
            <a:endParaRPr lang="en-US" altLang="ja-JP" sz="900" b="1" i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900" b="1" i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American</a:t>
            </a:r>
            <a:r>
              <a:rPr lang="en-US" altLang="ja-JP" sz="900" b="1" i="0" baseline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International University-Bangladesh</a:t>
            </a:r>
            <a:endParaRPr lang="en-US" altLang="ja-JP" sz="900" b="1" i="0" dirty="0">
              <a:solidFill>
                <a:schemeClr val="tx1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94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75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5pPr>
      <a:lvl6pPr marL="257175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6pPr>
      <a:lvl7pPr marL="514350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7pPr>
      <a:lvl8pPr marL="771525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8pPr>
      <a:lvl9pPr marL="1028700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9pPr>
    </p:titleStyle>
    <p:bodyStyle>
      <a:lvl1pPr marL="192881" indent="-19288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417910" indent="-1607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575" kern="12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642938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900113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125" kern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157288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125" kern="12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6057875"/>
            <a:ext cx="9144000" cy="79208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80000">
                <a:srgbClr val="85C2FF">
                  <a:alpha val="0"/>
                </a:srgbClr>
              </a:gs>
              <a:gs pos="100000">
                <a:srgbClr val="85C2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013"/>
          </a:p>
        </p:txBody>
      </p:sp>
      <p:sp>
        <p:nvSpPr>
          <p:cNvPr id="1029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ja-JP" altLang="en-US"/>
          </a:p>
        </p:txBody>
      </p:sp>
      <p:sp>
        <p:nvSpPr>
          <p:cNvPr id="1030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CDE6C1D4-992C-1C4C-AD77-74D4B0A608BB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9" name="Picture 4" descr="Image result for aiub 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6141603"/>
            <a:ext cx="72491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2308" y="6057879"/>
            <a:ext cx="26629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/>
            <a:endParaRPr lang="en-US" altLang="ja-JP" sz="900" b="1" i="0" baseline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900" b="1" i="0" baseline="0" dirty="0">
                <a:solidFill>
                  <a:srgbClr val="FF660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of Engineering</a:t>
            </a:r>
            <a:endParaRPr lang="en-US" altLang="ja-JP" sz="900" b="1" i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900" b="1" i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American</a:t>
            </a:r>
            <a:r>
              <a:rPr lang="en-US" altLang="ja-JP" sz="900" b="1" i="0" baseline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International University-Bangladesh</a:t>
            </a:r>
            <a:endParaRPr lang="en-US" altLang="ja-JP" sz="900" b="1" i="0" dirty="0">
              <a:solidFill>
                <a:schemeClr val="tx1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80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75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5pPr>
      <a:lvl6pPr marL="257175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6pPr>
      <a:lvl7pPr marL="514350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7pPr>
      <a:lvl8pPr marL="771525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8pPr>
      <a:lvl9pPr marL="1028700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9pPr>
    </p:titleStyle>
    <p:bodyStyle>
      <a:lvl1pPr marL="192881" indent="-19288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417910" indent="-1607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575" kern="12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642938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900113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125" kern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157288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125" kern="12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6057875"/>
            <a:ext cx="9144000" cy="79208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80000">
                <a:srgbClr val="85C2FF">
                  <a:alpha val="0"/>
                </a:srgbClr>
              </a:gs>
              <a:gs pos="100000">
                <a:srgbClr val="85C2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013"/>
          </a:p>
        </p:txBody>
      </p:sp>
      <p:sp>
        <p:nvSpPr>
          <p:cNvPr id="1029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ja-JP" altLang="en-US"/>
          </a:p>
        </p:txBody>
      </p:sp>
      <p:sp>
        <p:nvSpPr>
          <p:cNvPr id="1030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80B2C912-8247-8547-9C80-7FF8A7B5902B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9" name="Picture 4" descr="Image result for aiub 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6141603"/>
            <a:ext cx="72491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2308" y="6057879"/>
            <a:ext cx="26629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/>
            <a:endParaRPr lang="en-US" altLang="ja-JP" sz="900" b="1" i="0" baseline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900" b="1" i="0" baseline="0" dirty="0">
                <a:solidFill>
                  <a:srgbClr val="FF660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of Engineering</a:t>
            </a:r>
            <a:endParaRPr lang="en-US" altLang="ja-JP" sz="900" b="1" i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900" b="1" i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American</a:t>
            </a:r>
            <a:r>
              <a:rPr lang="en-US" altLang="ja-JP" sz="900" b="1" i="0" baseline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International University-Bangladesh</a:t>
            </a:r>
            <a:endParaRPr lang="en-US" altLang="ja-JP" sz="900" b="1" i="0" dirty="0">
              <a:solidFill>
                <a:schemeClr val="tx1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919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75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5pPr>
      <a:lvl6pPr marL="257175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6pPr>
      <a:lvl7pPr marL="514350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7pPr>
      <a:lvl8pPr marL="771525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8pPr>
      <a:lvl9pPr marL="1028700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9pPr>
    </p:titleStyle>
    <p:bodyStyle>
      <a:lvl1pPr marL="192881" indent="-19288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417910" indent="-1607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575" kern="12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642938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900113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125" kern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157288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125" kern="12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6057875"/>
            <a:ext cx="9144000" cy="79208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80000">
                <a:srgbClr val="85C2FF">
                  <a:alpha val="0"/>
                </a:srgbClr>
              </a:gs>
              <a:gs pos="100000">
                <a:srgbClr val="85C2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013"/>
          </a:p>
        </p:txBody>
      </p:sp>
      <p:sp>
        <p:nvSpPr>
          <p:cNvPr id="1029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ja-JP" altLang="en-US"/>
          </a:p>
        </p:txBody>
      </p:sp>
      <p:sp>
        <p:nvSpPr>
          <p:cNvPr id="1030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2B1F3B35-51D1-5E47-B098-84A41DFC4540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9" name="Picture 4" descr="Image result for aiub 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6141603"/>
            <a:ext cx="72491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2308" y="6057879"/>
            <a:ext cx="26629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/>
            <a:endParaRPr lang="en-US" altLang="ja-JP" sz="900" b="1" i="0" baseline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900" b="1" i="0" baseline="0" dirty="0">
                <a:solidFill>
                  <a:srgbClr val="FF660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of Engineering</a:t>
            </a:r>
            <a:endParaRPr lang="en-US" altLang="ja-JP" sz="900" b="1" i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900" b="1" i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American</a:t>
            </a:r>
            <a:r>
              <a:rPr lang="en-US" altLang="ja-JP" sz="900" b="1" i="0" baseline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International University-Bangladesh</a:t>
            </a:r>
            <a:endParaRPr lang="en-US" altLang="ja-JP" sz="900" b="1" i="0" dirty="0">
              <a:solidFill>
                <a:schemeClr val="tx1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26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75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5pPr>
      <a:lvl6pPr marL="257175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6pPr>
      <a:lvl7pPr marL="514350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7pPr>
      <a:lvl8pPr marL="771525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8pPr>
      <a:lvl9pPr marL="1028700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9pPr>
    </p:titleStyle>
    <p:bodyStyle>
      <a:lvl1pPr marL="192881" indent="-19288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417910" indent="-1607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575" kern="12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642938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900113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125" kern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157288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125" kern="12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6057875"/>
            <a:ext cx="9144000" cy="79208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80000">
                <a:srgbClr val="85C2FF">
                  <a:alpha val="0"/>
                </a:srgbClr>
              </a:gs>
              <a:gs pos="100000">
                <a:srgbClr val="85C2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013"/>
          </a:p>
        </p:txBody>
      </p:sp>
      <p:sp>
        <p:nvSpPr>
          <p:cNvPr id="1029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ja-JP" altLang="en-US"/>
          </a:p>
        </p:txBody>
      </p:sp>
      <p:sp>
        <p:nvSpPr>
          <p:cNvPr id="1030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E7759D6A-7541-5C46-9E08-E9F1E66C0D65}" type="datetime1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t>12/15/2022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 defTabSz="685800">
              <a:defRPr/>
            </a:pPr>
            <a:r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t>Prepared By: Md. Mamunur Rashid (Tonmoy)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0DE654DB-D7C6-4815-9165-BA926D4AC59F}" type="slidenum">
              <a:rPr kumimoji="0" lang="en-US" sz="900" smtClean="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‹#›</a:t>
            </a:fld>
            <a:endParaRPr kumimoji="0" lang="en-US" sz="90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9" name="Picture 4" descr="Image result for aiub 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6141603"/>
            <a:ext cx="72491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2308" y="6057879"/>
            <a:ext cx="26629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/>
            <a:endParaRPr lang="en-US" altLang="ja-JP" sz="900" b="1" i="0" baseline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900" b="1" i="0" baseline="0" dirty="0">
                <a:solidFill>
                  <a:srgbClr val="FF660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of Engineering</a:t>
            </a:r>
            <a:endParaRPr lang="en-US" altLang="ja-JP" sz="900" b="1" i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900" b="1" i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American</a:t>
            </a:r>
            <a:r>
              <a:rPr lang="en-US" altLang="ja-JP" sz="900" b="1" i="0" baseline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International University-Bangladesh</a:t>
            </a:r>
            <a:endParaRPr lang="en-US" altLang="ja-JP" sz="900" b="1" i="0" dirty="0">
              <a:solidFill>
                <a:schemeClr val="tx1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843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475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5pPr>
      <a:lvl6pPr marL="257175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6pPr>
      <a:lvl7pPr marL="514350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7pPr>
      <a:lvl8pPr marL="771525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8pPr>
      <a:lvl9pPr marL="1028700" algn="ctr" rtl="0" eaLnBrk="1" fontAlgn="base" hangingPunct="1">
        <a:spcBef>
          <a:spcPct val="0"/>
        </a:spcBef>
        <a:spcAft>
          <a:spcPct val="0"/>
        </a:spcAft>
        <a:defRPr kumimoji="1" sz="2475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9pPr>
    </p:titleStyle>
    <p:bodyStyle>
      <a:lvl1pPr marL="192881" indent="-192881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417910" indent="-16073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575" kern="12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642938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900113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125" kern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157288" indent="-12858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125" kern="12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141446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spcBef>
          <a:spcPct val="20000"/>
        </a:spcBef>
        <a:buFont typeface="Arial" pitchFamily="34" charset="0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5.wdp"/><Relationship Id="rId4" Type="http://schemas.openxmlformats.org/officeDocument/2006/relationships/image" Target="../media/image1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microsoft.com/office/2007/relationships/hdphoto" Target="../media/hdphoto110.wdp"/><Relationship Id="rId18" Type="http://schemas.openxmlformats.org/officeDocument/2006/relationships/image" Target="../media/image189.png"/><Relationship Id="rId3" Type="http://schemas.microsoft.com/office/2007/relationships/hdphoto" Target="../media/hdphoto106.wdp"/><Relationship Id="rId7" Type="http://schemas.microsoft.com/office/2007/relationships/hdphoto" Target="../media/hdphoto107.wdp"/><Relationship Id="rId12" Type="http://schemas.openxmlformats.org/officeDocument/2006/relationships/image" Target="../media/image186.png"/><Relationship Id="rId17" Type="http://schemas.microsoft.com/office/2007/relationships/hdphoto" Target="../media/hdphoto112.wdp"/><Relationship Id="rId2" Type="http://schemas.openxmlformats.org/officeDocument/2006/relationships/image" Target="../media/image182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microsoft.com/office/2007/relationships/hdphoto" Target="../media/hdphoto109.wdp"/><Relationship Id="rId5" Type="http://schemas.microsoft.com/office/2007/relationships/hdphoto" Target="../media/hdphoto99.wdp"/><Relationship Id="rId15" Type="http://schemas.microsoft.com/office/2007/relationships/hdphoto" Target="../media/hdphoto111.wdp"/><Relationship Id="rId10" Type="http://schemas.openxmlformats.org/officeDocument/2006/relationships/image" Target="../media/image185.png"/><Relationship Id="rId19" Type="http://schemas.microsoft.com/office/2007/relationships/hdphoto" Target="../media/hdphoto113.wdp"/><Relationship Id="rId4" Type="http://schemas.openxmlformats.org/officeDocument/2006/relationships/image" Target="../media/image174.png"/><Relationship Id="rId9" Type="http://schemas.microsoft.com/office/2007/relationships/hdphoto" Target="../media/hdphoto108.wdp"/><Relationship Id="rId14" Type="http://schemas.openxmlformats.org/officeDocument/2006/relationships/image" Target="../media/image187.png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114.wdp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196.wmf"/><Relationship Id="rId3" Type="http://schemas.microsoft.com/office/2007/relationships/hdphoto" Target="../media/hdphoto115.wdp"/><Relationship Id="rId7" Type="http://schemas.openxmlformats.org/officeDocument/2006/relationships/image" Target="../media/image193.wmf"/><Relationship Id="rId12" Type="http://schemas.openxmlformats.org/officeDocument/2006/relationships/oleObject" Target="../embeddings/oleObject42.bin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195.wmf"/><Relationship Id="rId5" Type="http://schemas.openxmlformats.org/officeDocument/2006/relationships/image" Target="../media/image192.wmf"/><Relationship Id="rId15" Type="http://schemas.openxmlformats.org/officeDocument/2006/relationships/image" Target="../media/image197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194.wmf"/><Relationship Id="rId14" Type="http://schemas.openxmlformats.org/officeDocument/2006/relationships/oleObject" Target="../embeddings/oleObject43.bin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116.wdp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wmf"/><Relationship Id="rId4" Type="http://schemas.openxmlformats.org/officeDocument/2006/relationships/oleObject" Target="../embeddings/oleObject44.bin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17.wdp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202.wmf"/><Relationship Id="rId18" Type="http://schemas.openxmlformats.org/officeDocument/2006/relationships/oleObject" Target="../embeddings/oleObject52.bin"/><Relationship Id="rId3" Type="http://schemas.microsoft.com/office/2007/relationships/hdphoto" Target="../media/hdphoto118.wdp"/><Relationship Id="rId21" Type="http://schemas.openxmlformats.org/officeDocument/2006/relationships/image" Target="../media/image206.wmf"/><Relationship Id="rId7" Type="http://schemas.openxmlformats.org/officeDocument/2006/relationships/image" Target="../media/image197.wmf"/><Relationship Id="rId12" Type="http://schemas.openxmlformats.org/officeDocument/2006/relationships/oleObject" Target="../embeddings/oleObject49.bin"/><Relationship Id="rId17" Type="http://schemas.openxmlformats.org/officeDocument/2006/relationships/image" Target="../media/image204.wmf"/><Relationship Id="rId2" Type="http://schemas.openxmlformats.org/officeDocument/2006/relationships/image" Target="../media/image200.png"/><Relationship Id="rId16" Type="http://schemas.openxmlformats.org/officeDocument/2006/relationships/oleObject" Target="../embeddings/oleObject51.bin"/><Relationship Id="rId20" Type="http://schemas.openxmlformats.org/officeDocument/2006/relationships/oleObject" Target="../embeddings/oleObject5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6.bin"/><Relationship Id="rId11" Type="http://schemas.openxmlformats.org/officeDocument/2006/relationships/image" Target="../media/image201.wmf"/><Relationship Id="rId5" Type="http://schemas.openxmlformats.org/officeDocument/2006/relationships/image" Target="../media/image196.wmf"/><Relationship Id="rId15" Type="http://schemas.openxmlformats.org/officeDocument/2006/relationships/image" Target="../media/image203.wmf"/><Relationship Id="rId10" Type="http://schemas.openxmlformats.org/officeDocument/2006/relationships/oleObject" Target="../embeddings/oleObject48.bin"/><Relationship Id="rId19" Type="http://schemas.openxmlformats.org/officeDocument/2006/relationships/image" Target="../media/image205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193.wmf"/><Relationship Id="rId14" Type="http://schemas.openxmlformats.org/officeDocument/2006/relationships/oleObject" Target="../embeddings/oleObject50.bin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196.wmf"/><Relationship Id="rId3" Type="http://schemas.microsoft.com/office/2007/relationships/hdphoto" Target="../media/hdphoto119.wdp"/><Relationship Id="rId7" Type="http://schemas.openxmlformats.org/officeDocument/2006/relationships/image" Target="../media/image193.wmf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210.wmf"/><Relationship Id="rId2" Type="http://schemas.openxmlformats.org/officeDocument/2006/relationships/image" Target="../media/image207.png"/><Relationship Id="rId16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195.wmf"/><Relationship Id="rId5" Type="http://schemas.openxmlformats.org/officeDocument/2006/relationships/image" Target="../media/image208.wmf"/><Relationship Id="rId15" Type="http://schemas.openxmlformats.org/officeDocument/2006/relationships/image" Target="../media/image209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194.wmf"/><Relationship Id="rId14" Type="http://schemas.openxmlformats.org/officeDocument/2006/relationships/oleObject" Target="../embeddings/oleObject59.bin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143.wmf"/><Relationship Id="rId7" Type="http://schemas.openxmlformats.org/officeDocument/2006/relationships/image" Target="../media/image145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144.wmf"/><Relationship Id="rId4" Type="http://schemas.openxmlformats.org/officeDocument/2006/relationships/oleObject" Target="../embeddings/oleObject62.bin"/><Relationship Id="rId9" Type="http://schemas.microsoft.com/office/2007/relationships/hdphoto" Target="../media/hdphoto120.wdp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oleObject" Target="../embeddings/oleObject64.bin"/><Relationship Id="rId1" Type="http://schemas.openxmlformats.org/officeDocument/2006/relationships/slideLayout" Target="../slideLayouts/slideLayout2.xml"/><Relationship Id="rId5" Type="http://schemas.microsoft.com/office/2007/relationships/hdphoto" Target="../media/hdphoto121.wdp"/><Relationship Id="rId4" Type="http://schemas.openxmlformats.org/officeDocument/2006/relationships/image" Target="../media/image212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122.wdp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wmf"/><Relationship Id="rId4" Type="http://schemas.openxmlformats.org/officeDocument/2006/relationships/oleObject" Target="../embeddings/oleObject65.bin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8.wdp"/><Relationship Id="rId4" Type="http://schemas.openxmlformats.org/officeDocument/2006/relationships/image" Target="../media/image2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145.wmf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microsoft.com/office/2007/relationships/hdphoto" Target="../media/hdphoto123.wdp"/><Relationship Id="rId7" Type="http://schemas.openxmlformats.org/officeDocument/2006/relationships/image" Target="../media/image144.wmf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45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wmf"/><Relationship Id="rId2" Type="http://schemas.openxmlformats.org/officeDocument/2006/relationships/oleObject" Target="../embeddings/oleObject72.bin"/><Relationship Id="rId1" Type="http://schemas.openxmlformats.org/officeDocument/2006/relationships/slideLayout" Target="../slideLayouts/slideLayout2.xml"/><Relationship Id="rId5" Type="http://schemas.microsoft.com/office/2007/relationships/hdphoto" Target="../media/hdphoto124.wdp"/><Relationship Id="rId4" Type="http://schemas.openxmlformats.org/officeDocument/2006/relationships/image" Target="../media/image217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microsoft.com/office/2007/relationships/hdphoto" Target="../media/hdphoto125.wdp"/><Relationship Id="rId7" Type="http://schemas.openxmlformats.org/officeDocument/2006/relationships/image" Target="../media/image220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9.png"/><Relationship Id="rId5" Type="http://schemas.openxmlformats.org/officeDocument/2006/relationships/image" Target="../media/image196.w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221.wmf"/></Relationships>
</file>

<file path=ppt/slides/_rels/slide115.xml.rels><?xml version="1.0" encoding="UTF-8" standalone="yes"?>
<Relationships xmlns="http://schemas.openxmlformats.org/package/2006/relationships"><Relationship Id="rId8" Type="http://schemas.microsoft.com/office/2007/relationships/hdphoto" Target="../media/hdphoto126.wdp"/><Relationship Id="rId3" Type="http://schemas.openxmlformats.org/officeDocument/2006/relationships/image" Target="../media/image222.wmf"/><Relationship Id="rId7" Type="http://schemas.openxmlformats.org/officeDocument/2006/relationships/image" Target="../media/image224.png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23.wmf"/><Relationship Id="rId4" Type="http://schemas.openxmlformats.org/officeDocument/2006/relationships/oleObject" Target="../embeddings/oleObject76.bin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microsoft.com/office/2007/relationships/hdphoto" Target="../media/hdphoto127.wdp"/><Relationship Id="rId7" Type="http://schemas.microsoft.com/office/2007/relationships/hdphoto" Target="../media/hdphoto129.wdp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microsoft.com/office/2007/relationships/hdphoto" Target="../media/hdphoto131.wdp"/><Relationship Id="rId5" Type="http://schemas.microsoft.com/office/2007/relationships/hdphoto" Target="../media/hdphoto128.wdp"/><Relationship Id="rId10" Type="http://schemas.openxmlformats.org/officeDocument/2006/relationships/image" Target="../media/image229.png"/><Relationship Id="rId4" Type="http://schemas.openxmlformats.org/officeDocument/2006/relationships/image" Target="../media/image226.png"/><Relationship Id="rId9" Type="http://schemas.microsoft.com/office/2007/relationships/hdphoto" Target="../media/hdphoto130.wdp"/></Relationships>
</file>

<file path=ppt/slides/_rels/slide117.xml.rels><?xml version="1.0" encoding="UTF-8" standalone="yes"?>
<Relationships xmlns="http://schemas.openxmlformats.org/package/2006/relationships"><Relationship Id="rId3" Type="http://schemas.microsoft.com/office/2007/relationships/hdphoto" Target="../media/hdphoto132.wdp"/><Relationship Id="rId7" Type="http://schemas.microsoft.com/office/2007/relationships/hdphoto" Target="../media/hdphoto134.wdp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microsoft.com/office/2007/relationships/hdphoto" Target="../media/hdphoto133.wdp"/><Relationship Id="rId4" Type="http://schemas.openxmlformats.org/officeDocument/2006/relationships/image" Target="../media/image23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microsoft.com/office/2007/relationships/hdphoto" Target="../media/hdphoto135.wdp"/><Relationship Id="rId7" Type="http://schemas.openxmlformats.org/officeDocument/2006/relationships/image" Target="../media/image234.wmf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236.wmf"/><Relationship Id="rId5" Type="http://schemas.openxmlformats.org/officeDocument/2006/relationships/image" Target="../media/image143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235.wmf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3" Type="http://schemas.openxmlformats.org/officeDocument/2006/relationships/image" Target="../media/image222.wmf"/><Relationship Id="rId7" Type="http://schemas.microsoft.com/office/2007/relationships/hdphoto" Target="../media/hdphoto136.wdp"/><Relationship Id="rId2" Type="http://schemas.openxmlformats.org/officeDocument/2006/relationships/oleObject" Target="../embeddings/oleObject8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w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239.wm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137.wdp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8.wdp"/><Relationship Id="rId4" Type="http://schemas.openxmlformats.org/officeDocument/2006/relationships/image" Target="../media/image24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microsoft.com/office/2007/relationships/hdphoto" Target="../media/hdphoto139.wdp"/><Relationship Id="rId7" Type="http://schemas.microsoft.com/office/2007/relationships/hdphoto" Target="../media/hdphoto141.wdp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5" Type="http://schemas.microsoft.com/office/2007/relationships/hdphoto" Target="../media/hdphoto140.wdp"/><Relationship Id="rId4" Type="http://schemas.openxmlformats.org/officeDocument/2006/relationships/image" Target="../media/image244.png"/><Relationship Id="rId9" Type="http://schemas.microsoft.com/office/2007/relationships/hdphoto" Target="../media/hdphoto142.wdp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143.wdp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4.wdp"/><Relationship Id="rId4" Type="http://schemas.openxmlformats.org/officeDocument/2006/relationships/image" Target="../media/image24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2" Type="http://schemas.openxmlformats.org/officeDocument/2006/relationships/image" Target="../media/image25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1.wdp"/><Relationship Id="rId4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22.wdp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10" Type="http://schemas.openxmlformats.org/officeDocument/2006/relationships/image" Target="../media/image30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7" Type="http://schemas.microsoft.com/office/2007/relationships/hdphoto" Target="../media/hdphoto2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25.wdp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8.wdp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0.png"/><Relationship Id="rId3" Type="http://schemas.microsoft.com/office/2007/relationships/hdphoto" Target="../media/hdphoto29.wdp"/><Relationship Id="rId7" Type="http://schemas.openxmlformats.org/officeDocument/2006/relationships/image" Target="../media/image27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40.png"/><Relationship Id="rId10" Type="http://schemas.openxmlformats.org/officeDocument/2006/relationships/image" Target="../media/image300.png"/><Relationship Id="rId4" Type="http://schemas.openxmlformats.org/officeDocument/2006/relationships/image" Target="../media/image39.png"/><Relationship Id="rId9" Type="http://schemas.openxmlformats.org/officeDocument/2006/relationships/image" Target="../media/image29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1.wdp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3.wdp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5.wdp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36.wdp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36.wdp"/><Relationship Id="rId7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9.wdp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microsoft.com/office/2007/relationships/hdphoto" Target="../media/hdphoto40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2.wdp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4.wdp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microsoft.com/office/2007/relationships/hdphoto" Target="../media/hdphoto4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6.wdp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40.png"/><Relationship Id="rId3" Type="http://schemas.openxmlformats.org/officeDocument/2006/relationships/image" Target="../media/image510.png"/><Relationship Id="rId7" Type="http://schemas.openxmlformats.org/officeDocument/2006/relationships/image" Target="../media/image85.png"/><Relationship Id="rId12" Type="http://schemas.openxmlformats.org/officeDocument/2006/relationships/image" Target="../media/image13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11" Type="http://schemas.openxmlformats.org/officeDocument/2006/relationships/image" Target="../media/image120.png"/><Relationship Id="rId5" Type="http://schemas.microsoft.com/office/2007/relationships/hdphoto" Target="../media/hdphoto47.wdp"/><Relationship Id="rId10" Type="http://schemas.openxmlformats.org/officeDocument/2006/relationships/image" Target="../media/image110.png"/><Relationship Id="rId4" Type="http://schemas.openxmlformats.org/officeDocument/2006/relationships/image" Target="../media/image81.png"/><Relationship Id="rId9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9.wdp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://www-g.eng.cam.ac.uk/mmg/teaching/linearcircuits/jfet.htm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50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1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5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6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8.wdp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59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60.wdp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61.wdp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microsoft.com/office/2007/relationships/hdphoto" Target="../media/hdphoto62.wdp"/><Relationship Id="rId7" Type="http://schemas.microsoft.com/office/2007/relationships/hdphoto" Target="../media/hdphoto64.wdp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microsoft.com/office/2007/relationships/hdphoto" Target="../media/hdphoto63.wdp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5.wdp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66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image" Target="../media/image106.wmf"/><Relationship Id="rId7" Type="http://schemas.openxmlformats.org/officeDocument/2006/relationships/oleObject" Target="../embeddings/oleObject4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07.wmf"/><Relationship Id="rId10" Type="http://schemas.openxmlformats.org/officeDocument/2006/relationships/image" Target="../media/image109.wmf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5.bin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67.wdp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8.wdp"/><Relationship Id="rId4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69.wdp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0.wdp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71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72.wdp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73.wdp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74.wdp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75.wdp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76.wdp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6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23.wmf"/><Relationship Id="rId7" Type="http://schemas.openxmlformats.org/officeDocument/2006/relationships/image" Target="../media/image125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8.bin"/><Relationship Id="rId9" Type="http://schemas.microsoft.com/office/2007/relationships/hdphoto" Target="../media/hdphoto76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77.wdp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78.wdp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79.wdp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80.wd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81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82.wdp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microsoft.com/office/2007/relationships/hdphoto" Target="../media/hdphoto81.wdp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81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11.bin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83.wdp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84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85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2.wdp"/><Relationship Id="rId4" Type="http://schemas.openxmlformats.org/officeDocument/2006/relationships/image" Target="../media/image13.png"/><Relationship Id="rId9" Type="http://schemas.microsoft.com/office/2007/relationships/hdphoto" Target="../media/hdphoto9.wdp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86.wdp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87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88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89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143.wmf"/><Relationship Id="rId7" Type="http://schemas.openxmlformats.org/officeDocument/2006/relationships/image" Target="../media/image145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144.wmf"/><Relationship Id="rId4" Type="http://schemas.openxmlformats.org/officeDocument/2006/relationships/oleObject" Target="../embeddings/oleObject13.bin"/><Relationship Id="rId9" Type="http://schemas.openxmlformats.org/officeDocument/2006/relationships/image" Target="../media/image146.w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149.wmf"/><Relationship Id="rId3" Type="http://schemas.microsoft.com/office/2007/relationships/hdphoto" Target="../media/hdphoto90.wdp"/><Relationship Id="rId7" Type="http://schemas.openxmlformats.org/officeDocument/2006/relationships/image" Target="../media/image144.wmf"/><Relationship Id="rId12" Type="http://schemas.openxmlformats.org/officeDocument/2006/relationships/oleObject" Target="../embeddings/oleObject20.bin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48.wmf"/><Relationship Id="rId5" Type="http://schemas.openxmlformats.org/officeDocument/2006/relationships/image" Target="../media/image143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45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155.wmf"/><Relationship Id="rId3" Type="http://schemas.microsoft.com/office/2007/relationships/hdphoto" Target="../media/hdphoto91.wdp"/><Relationship Id="rId7" Type="http://schemas.openxmlformats.org/officeDocument/2006/relationships/image" Target="../media/image152.wmf"/><Relationship Id="rId12" Type="http://schemas.openxmlformats.org/officeDocument/2006/relationships/oleObject" Target="../embeddings/oleObject25.bin"/><Relationship Id="rId17" Type="http://schemas.microsoft.com/office/2007/relationships/hdphoto" Target="../media/hdphoto92.wdp"/><Relationship Id="rId2" Type="http://schemas.openxmlformats.org/officeDocument/2006/relationships/image" Target="../media/image150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154.wmf"/><Relationship Id="rId5" Type="http://schemas.openxmlformats.org/officeDocument/2006/relationships/image" Target="../media/image151.wmf"/><Relationship Id="rId15" Type="http://schemas.openxmlformats.org/officeDocument/2006/relationships/image" Target="../media/image156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53.wmf"/><Relationship Id="rId14" Type="http://schemas.openxmlformats.org/officeDocument/2006/relationships/oleObject" Target="../embeddings/oleObject2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93.wdp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4.wdp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95.wdp"/><Relationship Id="rId7" Type="http://schemas.microsoft.com/office/2007/relationships/hdphoto" Target="../media/hdphoto93.wdp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microsoft.com/office/2007/relationships/hdphoto" Target="../media/hdphoto96.wdp"/><Relationship Id="rId4" Type="http://schemas.openxmlformats.org/officeDocument/2006/relationships/image" Target="../media/image162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microsoft.com/office/2007/relationships/hdphoto" Target="../media/hdphoto97.wdp"/><Relationship Id="rId7" Type="http://schemas.openxmlformats.org/officeDocument/2006/relationships/oleObject" Target="../embeddings/oleObject28.bin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145.wmf"/><Relationship Id="rId4" Type="http://schemas.openxmlformats.org/officeDocument/2006/relationships/image" Target="../media/image164.png"/><Relationship Id="rId9" Type="http://schemas.openxmlformats.org/officeDocument/2006/relationships/oleObject" Target="../embeddings/oleObject29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image" Target="../media/image165.wmf"/><Relationship Id="rId7" Type="http://schemas.openxmlformats.org/officeDocument/2006/relationships/image" Target="../media/image159.png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68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7" Type="http://schemas.openxmlformats.org/officeDocument/2006/relationships/image" Target="../media/image171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170.wmf"/><Relationship Id="rId4" Type="http://schemas.openxmlformats.org/officeDocument/2006/relationships/oleObject" Target="../embeddings/oleObject34.bin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98.wdp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microsoft.com/office/2007/relationships/hdphoto" Target="../media/hdphoto102.wdp"/><Relationship Id="rId3" Type="http://schemas.microsoft.com/office/2007/relationships/hdphoto" Target="../media/hdphoto99.wdp"/><Relationship Id="rId7" Type="http://schemas.openxmlformats.org/officeDocument/2006/relationships/image" Target="../media/image166.wmf"/><Relationship Id="rId12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7.bin"/><Relationship Id="rId11" Type="http://schemas.microsoft.com/office/2007/relationships/hdphoto" Target="../media/hdphoto101.wdp"/><Relationship Id="rId5" Type="http://schemas.openxmlformats.org/officeDocument/2006/relationships/image" Target="../media/image175.wmf"/><Relationship Id="rId15" Type="http://schemas.microsoft.com/office/2007/relationships/hdphoto" Target="../media/hdphoto103.wdp"/><Relationship Id="rId10" Type="http://schemas.openxmlformats.org/officeDocument/2006/relationships/image" Target="../media/image177.png"/><Relationship Id="rId4" Type="http://schemas.openxmlformats.org/officeDocument/2006/relationships/oleObject" Target="../embeddings/oleObject36.bin"/><Relationship Id="rId9" Type="http://schemas.microsoft.com/office/2007/relationships/hdphoto" Target="../media/hdphoto100.wdp"/><Relationship Id="rId1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04.wdp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9.wdp"/><Relationship Id="rId4" Type="http://schemas.openxmlformats.org/officeDocument/2006/relationships/image" Target="../media/image17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105.wdp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9.wdp"/><Relationship Id="rId4" Type="http://schemas.openxmlformats.org/officeDocument/2006/relationships/image" Target="../media/image1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151D6B-E042-7A47-8937-A0E2A3752973}"/>
              </a:ext>
            </a:extLst>
          </p:cNvPr>
          <p:cNvSpPr txBox="1">
            <a:spLocks/>
          </p:cNvSpPr>
          <p:nvPr/>
        </p:nvSpPr>
        <p:spPr>
          <a:xfrm>
            <a:off x="1957568" y="599304"/>
            <a:ext cx="5228860" cy="878351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Devices</a:t>
            </a:r>
            <a:endParaRPr 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AA7F700-109D-E24C-ACF6-07F47D029DA3}"/>
              </a:ext>
            </a:extLst>
          </p:cNvPr>
          <p:cNvSpPr txBox="1">
            <a:spLocks/>
          </p:cNvSpPr>
          <p:nvPr/>
        </p:nvSpPr>
        <p:spPr>
          <a:xfrm>
            <a:off x="2497103" y="5313601"/>
            <a:ext cx="4149793" cy="696988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kumimoji="0" lang="en-US" altLang="en-US" sz="1100" u="sng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Reference book</a:t>
            </a:r>
            <a:r>
              <a:rPr kumimoji="0" lang="en-US" altLang="en-US" sz="11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:</a:t>
            </a:r>
            <a:endParaRPr lang="en-US" sz="11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kumimoji="0" lang="en-US" altLang="en-US" sz="1400" b="1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Electronic Devices and Circuit Theory (Chapter-5)</a:t>
            </a:r>
            <a:r>
              <a:rPr kumimoji="0" lang="en-US" altLang="en-US" sz="14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Robert L.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Boylestad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and L.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Nashelsky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, (11</a:t>
            </a:r>
            <a:r>
              <a:rPr lang="en-US" sz="1100" baseline="300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th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Edition)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4370FD-C2B2-5547-A17C-2BB2B513DBCC}"/>
              </a:ext>
            </a:extLst>
          </p:cNvPr>
          <p:cNvSpPr txBox="1">
            <a:spLocks/>
          </p:cNvSpPr>
          <p:nvPr/>
        </p:nvSpPr>
        <p:spPr>
          <a:xfrm>
            <a:off x="3264972" y="1916831"/>
            <a:ext cx="2614052" cy="87835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Term</a:t>
            </a:r>
            <a:b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- 01</a:t>
            </a:r>
          </a:p>
        </p:txBody>
      </p:sp>
    </p:spTree>
    <p:extLst>
      <p:ext uri="{BB962C8B-B14F-4D97-AF65-F5344CB8AC3E}">
        <p14:creationId xmlns:p14="http://schemas.microsoft.com/office/powerpoint/2010/main" val="30663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627433"/>
            <a:ext cx="7429499" cy="5075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COMMON-BASE CONFIGURATION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337" y="1851850"/>
            <a:ext cx="4176002" cy="2281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9262" y="1839222"/>
            <a:ext cx="4197686" cy="2306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9577" y="4507919"/>
            <a:ext cx="4464844" cy="42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1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46570" y="614860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SELF-BIAS EXAMPLE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570" y="1379960"/>
            <a:ext cx="7615451" cy="4189158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Superimpose the 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arrow" panose="020B0606020202030204" pitchFamily="34" charset="0"/>
              </a:rPr>
              <a:t>load line </a:t>
            </a:r>
            <a:r>
              <a:rPr lang="en-US" dirty="0">
                <a:latin typeface="Arial Narrow" panose="020B0606020202030204" pitchFamily="34" charset="0"/>
              </a:rPr>
              <a:t>on top of 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transfer curve</a:t>
            </a:r>
            <a:r>
              <a:rPr lang="en-US" dirty="0">
                <a:latin typeface="Arial Narrow" panose="020B0606020202030204" pitchFamily="34" charset="0"/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4537" y="1694767"/>
            <a:ext cx="2982862" cy="4028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3316" y="1486803"/>
            <a:ext cx="2935862" cy="3991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495" y="1972746"/>
            <a:ext cx="1519814" cy="329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496" y="2441427"/>
            <a:ext cx="1379776" cy="352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189" y="2932647"/>
            <a:ext cx="3005042" cy="3549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597" y="3474539"/>
            <a:ext cx="1090007" cy="3419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458" y="3985797"/>
            <a:ext cx="1090700" cy="337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8798" y="4431023"/>
            <a:ext cx="1723511" cy="3766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020" y="4927061"/>
            <a:ext cx="2271852" cy="3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75" y="429496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JFET: VOLTAGE-DIVIDER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675" y="11267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The source  </a:t>
            </a:r>
            <a:r>
              <a:rPr lang="en-US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V</a:t>
            </a:r>
            <a:r>
              <a:rPr lang="en-US" b="1" i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DD</a:t>
            </a:r>
            <a:r>
              <a:rPr lang="en-US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was separated into two equivalent sources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to permit a further separation of the input and output regions of the network.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Since I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= 0A,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</a:rPr>
              <a:t>Kirchoff’s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current law requires that I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R1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= I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R2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and the series equivalent circuit appearing to the left of the figure can be used to find the level of V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. </a:t>
            </a:r>
          </a:p>
          <a:p>
            <a:pPr algn="just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5440" y="2480801"/>
            <a:ext cx="3686175" cy="325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582" y="515921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VOLTAGE-DIVIDER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583" y="1126794"/>
            <a:ext cx="4845478" cy="4694143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V</a:t>
            </a:r>
            <a:r>
              <a:rPr lang="en-US" baseline="-25000" dirty="0">
                <a:latin typeface="Arial Narrow" panose="020B0606020202030204" pitchFamily="34" charset="0"/>
              </a:rPr>
              <a:t>G</a:t>
            </a:r>
            <a:r>
              <a:rPr lang="en-US" dirty="0">
                <a:latin typeface="Arial Narrow" panose="020B0606020202030204" pitchFamily="34" charset="0"/>
              </a:rPr>
              <a:t> can be found using the voltage divider rule: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Using </a:t>
            </a:r>
            <a:r>
              <a:rPr lang="en-US" dirty="0" err="1">
                <a:latin typeface="Arial Narrow" panose="020B0606020202030204" pitchFamily="34" charset="0"/>
              </a:rPr>
              <a:t>Kirchoff’s</a:t>
            </a:r>
            <a:r>
              <a:rPr lang="en-US" dirty="0">
                <a:latin typeface="Arial Narrow" panose="020B0606020202030204" pitchFamily="34" charset="0"/>
              </a:rPr>
              <a:t> Law on the input loop: 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Rearranging and using 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 =I</a:t>
            </a:r>
            <a:r>
              <a:rPr lang="en-US" baseline="-25000" dirty="0">
                <a:latin typeface="Arial Narrow" panose="020B0606020202030204" pitchFamily="34" charset="0"/>
              </a:rPr>
              <a:t>S</a:t>
            </a:r>
            <a:r>
              <a:rPr lang="en-US" dirty="0">
                <a:latin typeface="Arial Narrow" panose="020B0606020202030204" pitchFamily="34" charset="0"/>
              </a:rPr>
              <a:t>: </a:t>
            </a:r>
          </a:p>
          <a:p>
            <a:pPr marL="0" indent="0" algn="just"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just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Again the Q point needs to be established by plotting a line that intersects the transfer curve.</a:t>
            </a: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5458" y="1635537"/>
            <a:ext cx="3246779" cy="390269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087006" y="4219817"/>
            <a:ext cx="2484994" cy="705735"/>
            <a:chOff x="3509506" y="4939315"/>
            <a:chExt cx="3313325" cy="940980"/>
          </a:xfrm>
        </p:grpSpPr>
        <p:sp>
          <p:nvSpPr>
            <p:cNvPr id="25" name="Rounded Rectangle 24"/>
            <p:cNvSpPr/>
            <p:nvPr/>
          </p:nvSpPr>
          <p:spPr>
            <a:xfrm>
              <a:off x="3509506" y="4942315"/>
              <a:ext cx="3313325" cy="93798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3942645" y="4939315"/>
            <a:ext cx="2630961" cy="8769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44600" imgH="444500" progId="Equation.3">
                    <p:embed/>
                  </p:oleObj>
                </mc:Choice>
                <mc:Fallback>
                  <p:oleObj name="Equation" r:id="rId4" imgW="1244600" imgH="444500" progId="Equation.3">
                    <p:embed/>
                    <p:pic>
                      <p:nvPicPr>
                        <p:cNvPr id="9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42645" y="4939315"/>
                          <a:ext cx="2630961" cy="8769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Group 7"/>
          <p:cNvGrpSpPr/>
          <p:nvPr/>
        </p:nvGrpSpPr>
        <p:grpSpPr>
          <a:xfrm>
            <a:off x="2722909" y="2584077"/>
            <a:ext cx="2339741" cy="400135"/>
            <a:chOff x="4261066" y="2890667"/>
            <a:chExt cx="3119655" cy="533513"/>
          </a:xfrm>
          <a:solidFill>
            <a:schemeClr val="accent5"/>
          </a:solidFill>
        </p:grpSpPr>
        <p:sp>
          <p:nvSpPr>
            <p:cNvPr id="18" name="Rounded Rectangle 17"/>
            <p:cNvSpPr/>
            <p:nvPr/>
          </p:nvSpPr>
          <p:spPr>
            <a:xfrm>
              <a:off x="4261066" y="2890667"/>
              <a:ext cx="3119655" cy="533513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0" name="Object 8"/>
            <p:cNvGraphicFramePr>
              <a:graphicFrameLocks noChangeAspect="1"/>
            </p:cNvGraphicFramePr>
            <p:nvPr/>
          </p:nvGraphicFramePr>
          <p:xfrm>
            <a:off x="4268057" y="2890667"/>
            <a:ext cx="2858371" cy="533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11280" imgH="228600" progId="Equation.3">
                    <p:embed/>
                  </p:oleObj>
                </mc:Choice>
                <mc:Fallback>
                  <p:oleObj name="Equation" r:id="rId6" imgW="1511280" imgH="228600" progId="Equation.3">
                    <p:embed/>
                    <p:pic>
                      <p:nvPicPr>
                        <p:cNvPr id="1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8057" y="2890667"/>
                          <a:ext cx="2858371" cy="533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6"/>
          <p:cNvGrpSpPr/>
          <p:nvPr/>
        </p:nvGrpSpPr>
        <p:grpSpPr>
          <a:xfrm>
            <a:off x="462215" y="2558705"/>
            <a:ext cx="2078441" cy="400135"/>
            <a:chOff x="1241946" y="2890667"/>
            <a:chExt cx="2771254" cy="533513"/>
          </a:xfrm>
          <a:solidFill>
            <a:schemeClr val="accent5"/>
          </a:solidFill>
        </p:grpSpPr>
        <p:sp>
          <p:nvSpPr>
            <p:cNvPr id="16" name="Rounded Rectangle 15"/>
            <p:cNvSpPr/>
            <p:nvPr/>
          </p:nvSpPr>
          <p:spPr>
            <a:xfrm>
              <a:off x="1241946" y="2890667"/>
              <a:ext cx="2771254" cy="533513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1" name="Object 7"/>
            <p:cNvGraphicFramePr>
              <a:graphicFrameLocks noChangeAspect="1"/>
            </p:cNvGraphicFramePr>
            <p:nvPr/>
          </p:nvGraphicFramePr>
          <p:xfrm>
            <a:off x="1489075" y="2905125"/>
            <a:ext cx="2524125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079032" imgH="215806" progId="Equation.3">
                    <p:embed/>
                  </p:oleObj>
                </mc:Choice>
                <mc:Fallback>
                  <p:oleObj name="Equation" r:id="rId8" imgW="1079032" imgH="215806" progId="Equation.3">
                    <p:embed/>
                    <p:pic>
                      <p:nvPicPr>
                        <p:cNvPr id="11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9075" y="2905125"/>
                          <a:ext cx="2524125" cy="504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651120" y="3186833"/>
            <a:ext cx="1468133" cy="484334"/>
            <a:chOff x="1551996" y="3490853"/>
            <a:chExt cx="1957510" cy="645778"/>
          </a:xfrm>
          <a:solidFill>
            <a:srgbClr val="00B0F0"/>
          </a:solidFill>
        </p:grpSpPr>
        <p:sp>
          <p:nvSpPr>
            <p:cNvPr id="22" name="Rounded Rectangle 21"/>
            <p:cNvSpPr/>
            <p:nvPr/>
          </p:nvSpPr>
          <p:spPr>
            <a:xfrm>
              <a:off x="1551996" y="3490853"/>
              <a:ext cx="1957510" cy="645778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2" name="Object 6"/>
            <p:cNvGraphicFramePr>
              <a:graphicFrameLocks noChangeAspect="1"/>
            </p:cNvGraphicFramePr>
            <p:nvPr/>
          </p:nvGraphicFramePr>
          <p:xfrm>
            <a:off x="1742155" y="3585142"/>
            <a:ext cx="14478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672808" imgH="228501" progId="Equation.DSMT4">
                    <p:embed/>
                  </p:oleObj>
                </mc:Choice>
                <mc:Fallback>
                  <p:oleObj name="Equation" r:id="rId10" imgW="672808" imgH="228501" progId="Equation.DSMT4">
                    <p:embed/>
                    <p:pic>
                      <p:nvPicPr>
                        <p:cNvPr id="1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42155" y="3585142"/>
                          <a:ext cx="14478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Group 6"/>
          <p:cNvGrpSpPr/>
          <p:nvPr/>
        </p:nvGrpSpPr>
        <p:grpSpPr>
          <a:xfrm>
            <a:off x="2119253" y="1484022"/>
            <a:ext cx="1962458" cy="689250"/>
            <a:chOff x="3509506" y="1470196"/>
            <a:chExt cx="2616611" cy="919000"/>
          </a:xfrm>
        </p:grpSpPr>
        <p:sp>
          <p:nvSpPr>
            <p:cNvPr id="24" name="Rounded Rectangle 23"/>
            <p:cNvSpPr/>
            <p:nvPr/>
          </p:nvSpPr>
          <p:spPr>
            <a:xfrm>
              <a:off x="3509506" y="1470196"/>
              <a:ext cx="2616611" cy="919000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3" name="Object 4"/>
            <p:cNvGraphicFramePr>
              <a:graphicFrameLocks noChangeAspect="1"/>
            </p:cNvGraphicFramePr>
            <p:nvPr/>
          </p:nvGraphicFramePr>
          <p:xfrm>
            <a:off x="3812344" y="1470196"/>
            <a:ext cx="1766351" cy="874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812520" imgH="431640" progId="Equation.3">
                    <p:embed/>
                  </p:oleObj>
                </mc:Choice>
                <mc:Fallback>
                  <p:oleObj name="Equation" r:id="rId12" imgW="812520" imgH="431640" progId="Equation.3">
                    <p:embed/>
                    <p:pic>
                      <p:nvPicPr>
                        <p:cNvPr id="13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2344" y="1470196"/>
                          <a:ext cx="1766351" cy="874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9"/>
          <p:cNvGrpSpPr/>
          <p:nvPr/>
        </p:nvGrpSpPr>
        <p:grpSpPr>
          <a:xfrm>
            <a:off x="2768970" y="3188421"/>
            <a:ext cx="2062142" cy="504806"/>
            <a:chOff x="4376905" y="3645707"/>
            <a:chExt cx="2749523" cy="673075"/>
          </a:xfrm>
          <a:solidFill>
            <a:schemeClr val="accent5"/>
          </a:solidFill>
        </p:grpSpPr>
        <p:sp>
          <p:nvSpPr>
            <p:cNvPr id="23" name="Rounded Rectangle 22"/>
            <p:cNvSpPr/>
            <p:nvPr/>
          </p:nvSpPr>
          <p:spPr>
            <a:xfrm>
              <a:off x="4376905" y="3645707"/>
              <a:ext cx="2749523" cy="673075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4" name="Object 8"/>
            <p:cNvGraphicFramePr>
              <a:graphicFrameLocks noChangeAspect="1"/>
            </p:cNvGraphicFramePr>
            <p:nvPr/>
          </p:nvGraphicFramePr>
          <p:xfrm>
            <a:off x="4698768" y="3673004"/>
            <a:ext cx="187483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990360" imgH="228600" progId="Equation.3">
                    <p:embed/>
                  </p:oleObj>
                </mc:Choice>
                <mc:Fallback>
                  <p:oleObj name="Equation" r:id="rId14" imgW="990360" imgH="228600" progId="Equation.3">
                    <p:embed/>
                    <p:pic>
                      <p:nvPicPr>
                        <p:cNvPr id="1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8768" y="3673004"/>
                          <a:ext cx="1874838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21033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9707" y="2329751"/>
            <a:ext cx="3600145" cy="2693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403" y="407211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VOLTAGE-DIVIDER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906" y="1029754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Graphical Approach</a:t>
            </a:r>
            <a:r>
              <a:rPr lang="en-US" dirty="0">
                <a:latin typeface="Arial Narrow" panose="020B0606020202030204" pitchFamily="34" charset="0"/>
              </a:rPr>
              <a:t> ( to find V</a:t>
            </a:r>
            <a:r>
              <a:rPr lang="en-US" baseline="-25000" dirty="0">
                <a:latin typeface="Arial Narrow" panose="020B0606020202030204" pitchFamily="34" charset="0"/>
              </a:rPr>
              <a:t>GSQ</a:t>
            </a:r>
            <a:r>
              <a:rPr lang="en-US" dirty="0">
                <a:latin typeface="Arial Narrow" panose="020B0606020202030204" pitchFamily="34" charset="0"/>
              </a:rPr>
              <a:t> and I</a:t>
            </a:r>
            <a:r>
              <a:rPr lang="en-US" baseline="-25000" dirty="0">
                <a:latin typeface="Arial Narrow" panose="020B0606020202030204" pitchFamily="34" charset="0"/>
              </a:rPr>
              <a:t>DQ</a:t>
            </a:r>
            <a:r>
              <a:rPr lang="en-US" dirty="0">
                <a:latin typeface="Arial Narrow" panose="020B0606020202030204" pitchFamily="34" charset="0"/>
              </a:rPr>
              <a:t>):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a line for:</a:t>
            </a:r>
          </a:p>
          <a:p>
            <a:pPr lvl="4" algn="just"/>
            <a:r>
              <a:rPr lang="en-US" sz="1500" b="1" dirty="0">
                <a:latin typeface="Arial Narrow" panose="020B0606020202030204" pitchFamily="34" charset="0"/>
              </a:rPr>
              <a:t>V</a:t>
            </a:r>
            <a:r>
              <a:rPr lang="en-US" sz="1500" b="1" baseline="-25000" dirty="0">
                <a:latin typeface="Arial Narrow" panose="020B0606020202030204" pitchFamily="34" charset="0"/>
              </a:rPr>
              <a:t>GS</a:t>
            </a:r>
            <a:r>
              <a:rPr lang="en-US" sz="1500" b="1" dirty="0">
                <a:latin typeface="Arial Narrow" panose="020B0606020202030204" pitchFamily="34" charset="0"/>
              </a:rPr>
              <a:t> = V</a:t>
            </a:r>
            <a:r>
              <a:rPr lang="en-US" sz="1500" b="1" baseline="-25000" dirty="0">
                <a:latin typeface="Arial Narrow" panose="020B0606020202030204" pitchFamily="34" charset="0"/>
              </a:rPr>
              <a:t>G</a:t>
            </a:r>
            <a:r>
              <a:rPr lang="en-US" sz="1500" b="1" dirty="0">
                <a:latin typeface="Arial Narrow" panose="020B0606020202030204" pitchFamily="34" charset="0"/>
              </a:rPr>
              <a:t> when I</a:t>
            </a:r>
            <a:r>
              <a:rPr lang="en-US" sz="1500" b="1" baseline="-25000" dirty="0">
                <a:latin typeface="Arial Narrow" panose="020B0606020202030204" pitchFamily="34" charset="0"/>
              </a:rPr>
              <a:t>D</a:t>
            </a:r>
            <a:r>
              <a:rPr lang="en-US" sz="1500" b="1" dirty="0">
                <a:latin typeface="Arial Narrow" panose="020B0606020202030204" pitchFamily="34" charset="0"/>
              </a:rPr>
              <a:t> = 0A</a:t>
            </a:r>
          </a:p>
          <a:p>
            <a:pPr lvl="4" algn="just"/>
            <a:r>
              <a:rPr lang="en-US" sz="1500" b="1" dirty="0">
                <a:latin typeface="Arial Narrow" panose="020B0606020202030204" pitchFamily="34" charset="0"/>
              </a:rPr>
              <a:t>V</a:t>
            </a:r>
            <a:r>
              <a:rPr lang="en-US" sz="1500" b="1" baseline="-25000" dirty="0">
                <a:latin typeface="Arial Narrow" panose="020B0606020202030204" pitchFamily="34" charset="0"/>
              </a:rPr>
              <a:t>GS</a:t>
            </a:r>
            <a:r>
              <a:rPr lang="en-US" sz="1500" b="1" dirty="0">
                <a:latin typeface="Arial Narrow" panose="020B0606020202030204" pitchFamily="34" charset="0"/>
              </a:rPr>
              <a:t> = 0V when I</a:t>
            </a:r>
            <a:r>
              <a:rPr lang="en-US" sz="1500" b="1" baseline="-25000" dirty="0">
                <a:latin typeface="Arial Narrow" panose="020B0606020202030204" pitchFamily="34" charset="0"/>
              </a:rPr>
              <a:t>D</a:t>
            </a:r>
            <a:r>
              <a:rPr lang="en-US" sz="1500" b="1" dirty="0">
                <a:latin typeface="Arial Narrow" panose="020B0606020202030204" pitchFamily="34" charset="0"/>
              </a:rPr>
              <a:t> = V</a:t>
            </a:r>
            <a:r>
              <a:rPr lang="en-US" sz="1500" b="1" baseline="-25000" dirty="0">
                <a:latin typeface="Arial Narrow" panose="020B0606020202030204" pitchFamily="34" charset="0"/>
              </a:rPr>
              <a:t>G</a:t>
            </a:r>
            <a:r>
              <a:rPr lang="en-US" sz="1500" b="1" dirty="0">
                <a:latin typeface="Arial Narrow" panose="020B0606020202030204" pitchFamily="34" charset="0"/>
              </a:rPr>
              <a:t>/R</a:t>
            </a:r>
            <a:r>
              <a:rPr lang="en-US" sz="1500" b="1" baseline="-25000" dirty="0">
                <a:latin typeface="Arial Narrow" panose="020B0606020202030204" pitchFamily="34" charset="0"/>
              </a:rPr>
              <a:t>S</a:t>
            </a:r>
            <a:r>
              <a:rPr lang="en-US" sz="1500" b="1" dirty="0">
                <a:latin typeface="Arial Narrow" panose="020B0606020202030204" pitchFamily="34" charset="0"/>
              </a:rPr>
              <a:t>.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the </a:t>
            </a:r>
            <a:r>
              <a:rPr lang="en-US" sz="1650" b="1" dirty="0">
                <a:solidFill>
                  <a:srgbClr val="0070C0"/>
                </a:solidFill>
                <a:latin typeface="Arial Narrow" panose="020B0606020202030204" pitchFamily="34" charset="0"/>
              </a:rPr>
              <a:t>transfer curve </a:t>
            </a:r>
            <a:r>
              <a:rPr lang="en-US" sz="1650" dirty="0">
                <a:latin typeface="Arial Narrow" panose="020B0606020202030204" pitchFamily="34" charset="0"/>
              </a:rPr>
              <a:t>using </a:t>
            </a:r>
            <a:r>
              <a:rPr lang="en-US" sz="1650" b="1" dirty="0">
                <a:latin typeface="Arial Narrow" panose="020B0606020202030204" pitchFamily="34" charset="0"/>
              </a:rPr>
              <a:t>I</a:t>
            </a:r>
            <a:r>
              <a:rPr lang="en-US" sz="1650" b="1" baseline="-25000" dirty="0">
                <a:latin typeface="Arial Narrow" panose="020B0606020202030204" pitchFamily="34" charset="0"/>
              </a:rPr>
              <a:t>DSS</a:t>
            </a:r>
            <a:r>
              <a:rPr lang="en-US" sz="1650" dirty="0">
                <a:latin typeface="Arial Narrow" panose="020B0606020202030204" pitchFamily="34" charset="0"/>
              </a:rPr>
              <a:t> and </a:t>
            </a:r>
            <a:r>
              <a:rPr lang="en-US" sz="1650" b="1" dirty="0">
                <a:latin typeface="Arial Narrow" panose="020B0606020202030204" pitchFamily="34" charset="0"/>
              </a:rPr>
              <a:t>V</a:t>
            </a:r>
            <a:r>
              <a:rPr lang="en-US" sz="1650" b="1" baseline="-25000" dirty="0">
                <a:latin typeface="Arial Narrow" panose="020B0606020202030204" pitchFamily="34" charset="0"/>
              </a:rPr>
              <a:t>P</a:t>
            </a:r>
            <a:r>
              <a:rPr lang="en-US" sz="1650" dirty="0">
                <a:latin typeface="Arial Narrow" panose="020B0606020202030204" pitchFamily="34" charset="0"/>
              </a:rPr>
              <a:t> using </a:t>
            </a:r>
            <a:r>
              <a:rPr lang="en-US" sz="1650" b="1" dirty="0">
                <a:solidFill>
                  <a:srgbClr val="C00000"/>
                </a:solidFill>
                <a:latin typeface="Arial Narrow" panose="020B0606020202030204" pitchFamily="34" charset="0"/>
              </a:rPr>
              <a:t>shorthand method</a:t>
            </a:r>
            <a:r>
              <a:rPr lang="en-US" sz="1650" dirty="0">
                <a:latin typeface="Arial Narrow" panose="020B0606020202030204" pitchFamily="34" charset="0"/>
              </a:rPr>
              <a:t>.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The Q-point is located at the intersection.</a:t>
            </a:r>
          </a:p>
        </p:txBody>
      </p:sp>
      <p:graphicFrame>
        <p:nvGraphicFramePr>
          <p:cNvPr id="7" name="Group 57"/>
          <p:cNvGraphicFramePr>
            <a:graphicFrameLocks/>
          </p:cNvGraphicFramePr>
          <p:nvPr/>
        </p:nvGraphicFramePr>
        <p:xfrm>
          <a:off x="950339" y="3072209"/>
          <a:ext cx="2077732" cy="1951528"/>
        </p:xfrm>
        <a:graphic>
          <a:graphicData uri="http://schemas.openxmlformats.org/drawingml/2006/table">
            <a:tbl>
              <a:tblPr/>
              <a:tblGrid>
                <a:gridCol w="1058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8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GS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4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0.3V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/2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0.5V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/4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8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0mA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3352220" y="3721871"/>
            <a:ext cx="1867487" cy="410287"/>
            <a:chOff x="4205600" y="3825825"/>
            <a:chExt cx="2489982" cy="547049"/>
          </a:xfrm>
        </p:grpSpPr>
        <p:sp>
          <p:nvSpPr>
            <p:cNvPr id="13" name="Rounded Rectangle 12"/>
            <p:cNvSpPr/>
            <p:nvPr/>
          </p:nvSpPr>
          <p:spPr>
            <a:xfrm>
              <a:off x="4205600" y="3825825"/>
              <a:ext cx="2489982" cy="53340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1" name="Object 8"/>
            <p:cNvGraphicFramePr>
              <a:graphicFrameLocks noChangeAspect="1"/>
            </p:cNvGraphicFramePr>
            <p:nvPr/>
          </p:nvGraphicFramePr>
          <p:xfrm>
            <a:off x="4513172" y="3839474"/>
            <a:ext cx="187483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90360" imgH="228600" progId="Equation.3">
                    <p:embed/>
                  </p:oleObj>
                </mc:Choice>
                <mc:Fallback>
                  <p:oleObj name="Equation" r:id="rId4" imgW="990360" imgH="228600" progId="Equation.3">
                    <p:embed/>
                    <p:pic>
                      <p:nvPicPr>
                        <p:cNvPr id="1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172" y="3839474"/>
                          <a:ext cx="1874838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2192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560526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EFFECT OF INCREASING VALUES OF R</a:t>
            </a:r>
            <a:r>
              <a:rPr lang="en-US" sz="2700" b="1" baseline="-25000" dirty="0">
                <a:solidFill>
                  <a:srgbClr val="00B050"/>
                </a:solidFill>
              </a:rPr>
              <a:t>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2436" y="1473472"/>
            <a:ext cx="4841915" cy="411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487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274" y="1204852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Determine I</a:t>
            </a:r>
            <a:r>
              <a:rPr lang="en-US" baseline="-25000" dirty="0">
                <a:latin typeface="Arial Narrow" panose="020B0606020202030204" pitchFamily="34" charset="0"/>
              </a:rPr>
              <a:t>DQ</a:t>
            </a:r>
            <a:r>
              <a:rPr lang="en-US" dirty="0">
                <a:latin typeface="Arial Narrow" panose="020B0606020202030204" pitchFamily="34" charset="0"/>
              </a:rPr>
              <a:t>, V</a:t>
            </a:r>
            <a:r>
              <a:rPr lang="en-US" baseline="-25000" dirty="0">
                <a:latin typeface="Arial Narrow" panose="020B0606020202030204" pitchFamily="34" charset="0"/>
              </a:rPr>
              <a:t>GSQ</a:t>
            </a:r>
            <a:r>
              <a:rPr lang="en-US" dirty="0">
                <a:latin typeface="Arial Narrow" panose="020B0606020202030204" pitchFamily="34" charset="0"/>
              </a:rPr>
              <a:t>, V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, V</a:t>
            </a:r>
            <a:r>
              <a:rPr lang="en-US" baseline="-25000" dirty="0">
                <a:latin typeface="Arial Narrow" panose="020B0606020202030204" pitchFamily="34" charset="0"/>
              </a:rPr>
              <a:t>S</a:t>
            </a:r>
            <a:r>
              <a:rPr lang="en-US" dirty="0">
                <a:latin typeface="Arial Narrow" panose="020B0606020202030204" pitchFamily="34" charset="0"/>
              </a:rPr>
              <a:t>,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 and V</a:t>
            </a:r>
            <a:r>
              <a:rPr lang="en-US" baseline="-25000" dirty="0">
                <a:latin typeface="Arial Narrow" panose="020B0606020202030204" pitchFamily="34" charset="0"/>
              </a:rPr>
              <a:t>DG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6" descr="fg07_0250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582" y="1539526"/>
            <a:ext cx="4858941" cy="3770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603020" y="1649245"/>
            <a:ext cx="1550963" cy="865163"/>
            <a:chOff x="1026942" y="1561514"/>
            <a:chExt cx="2067950" cy="1153551"/>
          </a:xfrm>
        </p:grpSpPr>
        <p:graphicFrame>
          <p:nvGraphicFramePr>
            <p:cNvPr id="7" name="Object 4"/>
            <p:cNvGraphicFramePr>
              <a:graphicFrameLocks noChangeAspect="1"/>
            </p:cNvGraphicFramePr>
            <p:nvPr/>
          </p:nvGraphicFramePr>
          <p:xfrm>
            <a:off x="1141412" y="1681210"/>
            <a:ext cx="1766351" cy="874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12520" imgH="431640" progId="Equation.3">
                    <p:embed/>
                  </p:oleObj>
                </mc:Choice>
                <mc:Fallback>
                  <p:oleObj name="Equation" r:id="rId4" imgW="812520" imgH="431640" progId="Equation.3">
                    <p:embed/>
                    <p:pic>
                      <p:nvPicPr>
                        <p:cNvPr id="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1412" y="1681210"/>
                          <a:ext cx="1766351" cy="874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ounded Rectangle 9"/>
            <p:cNvSpPr/>
            <p:nvPr/>
          </p:nvSpPr>
          <p:spPr>
            <a:xfrm>
              <a:off x="1026942" y="1561514"/>
              <a:ext cx="2067950" cy="1153551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2666" y="1746195"/>
            <a:ext cx="1647570" cy="648868"/>
            <a:chOff x="3319802" y="1690781"/>
            <a:chExt cx="2196760" cy="865157"/>
          </a:xfrm>
        </p:grpSpPr>
        <p:graphicFrame>
          <p:nvGraphicFramePr>
            <p:cNvPr id="8" name="Object 8"/>
            <p:cNvGraphicFramePr>
              <a:graphicFrameLocks noChangeAspect="1"/>
            </p:cNvGraphicFramePr>
            <p:nvPr/>
          </p:nvGraphicFramePr>
          <p:xfrm>
            <a:off x="3503014" y="1851874"/>
            <a:ext cx="187483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90360" imgH="228600" progId="Equation.3">
                    <p:embed/>
                  </p:oleObj>
                </mc:Choice>
                <mc:Fallback>
                  <p:oleObj name="Equation" r:id="rId6" imgW="990360" imgH="228600" progId="Equation.3">
                    <p:embed/>
                    <p:pic>
                      <p:nvPicPr>
                        <p:cNvPr id="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3014" y="1851874"/>
                          <a:ext cx="1874838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ounded Rectangle 11"/>
            <p:cNvSpPr/>
            <p:nvPr/>
          </p:nvSpPr>
          <p:spPr>
            <a:xfrm>
              <a:off x="3319802" y="1690781"/>
              <a:ext cx="2196760" cy="865157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72762" y="2647106"/>
            <a:ext cx="2342271" cy="400135"/>
            <a:chOff x="1786597" y="2891995"/>
            <a:chExt cx="3123028" cy="533513"/>
          </a:xfrm>
        </p:grpSpPr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1890617" y="2891995"/>
            <a:ext cx="2858371" cy="533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511280" imgH="228600" progId="Equation.3">
                    <p:embed/>
                  </p:oleObj>
                </mc:Choice>
                <mc:Fallback>
                  <p:oleObj name="Equation" r:id="rId8" imgW="1511280" imgH="228600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90617" y="2891995"/>
                          <a:ext cx="2858371" cy="533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ounded Rectangle 13"/>
            <p:cNvSpPr/>
            <p:nvPr/>
          </p:nvSpPr>
          <p:spPr>
            <a:xfrm>
              <a:off x="1786597" y="2891995"/>
              <a:ext cx="3123028" cy="533513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Object 8"/>
          <p:cNvGraphicFramePr>
            <a:graphicFrameLocks noChangeAspect="1"/>
          </p:cNvGraphicFramePr>
          <p:nvPr/>
        </p:nvGraphicFramePr>
        <p:xfrm>
          <a:off x="473920" y="3247307"/>
          <a:ext cx="122634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863280" imgH="241200" progId="Equation.3">
                  <p:embed/>
                </p:oleObj>
              </mc:Choice>
              <mc:Fallback>
                <p:oleObj name="Equation" r:id="rId10" imgW="863280" imgH="241200" progId="Equation.3">
                  <p:embed/>
                  <p:pic>
                    <p:nvPicPr>
                      <p:cNvPr id="1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920" y="3247307"/>
                        <a:ext cx="122634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/>
        </p:nvGraphicFramePr>
        <p:xfrm>
          <a:off x="2250974" y="3247503"/>
          <a:ext cx="1189434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838080" imgH="241200" progId="Equation.3">
                  <p:embed/>
                </p:oleObj>
              </mc:Choice>
              <mc:Fallback>
                <p:oleObj name="Equation" r:id="rId12" imgW="838080" imgH="241200" progId="Equation.3">
                  <p:embed/>
                  <p:pic>
                    <p:nvPicPr>
                      <p:cNvPr id="1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974" y="3247503"/>
                        <a:ext cx="1189434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510280" y="3858294"/>
          <a:ext cx="1152525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12520" imgH="241200" progId="Equation.3">
                  <p:embed/>
                </p:oleObj>
              </mc:Choice>
              <mc:Fallback>
                <p:oleObj name="Equation" r:id="rId14" imgW="812520" imgH="241200" progId="Equation.3">
                  <p:embed/>
                  <p:pic>
                    <p:nvPicPr>
                      <p:cNvPr id="1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80" y="3858294"/>
                        <a:ext cx="1152525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/>
          <p:cNvGraphicFramePr>
            <a:graphicFrameLocks noChangeAspect="1"/>
          </p:cNvGraphicFramePr>
          <p:nvPr/>
        </p:nvGraphicFramePr>
        <p:xfrm>
          <a:off x="2355749" y="3830910"/>
          <a:ext cx="919163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647640" imgH="241200" progId="Equation.3">
                  <p:embed/>
                </p:oleObj>
              </mc:Choice>
              <mc:Fallback>
                <p:oleObj name="Equation" r:id="rId16" imgW="647640" imgH="241200" progId="Equation.3">
                  <p:embed/>
                  <p:pic>
                    <p:nvPicPr>
                      <p:cNvPr id="1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5749" y="3830910"/>
                        <a:ext cx="919163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/>
        </p:nvGraphicFramePr>
        <p:xfrm>
          <a:off x="476816" y="4487913"/>
          <a:ext cx="1135856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799920" imgH="241200" progId="Equation.3">
                  <p:embed/>
                </p:oleObj>
              </mc:Choice>
              <mc:Fallback>
                <p:oleObj name="Equation" r:id="rId18" imgW="799920" imgH="241200" progId="Equation.3">
                  <p:embed/>
                  <p:pic>
                    <p:nvPicPr>
                      <p:cNvPr id="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16" y="4487913"/>
                        <a:ext cx="1135856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8"/>
          <p:cNvGraphicFramePr>
            <a:graphicFrameLocks noChangeAspect="1"/>
          </p:cNvGraphicFramePr>
          <p:nvPr/>
        </p:nvGraphicFramePr>
        <p:xfrm>
          <a:off x="2296218" y="4476228"/>
          <a:ext cx="1153715" cy="42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imgW="812520" imgH="241200" progId="Equation.3">
                  <p:embed/>
                </p:oleObj>
              </mc:Choice>
              <mc:Fallback>
                <p:oleObj name="Equation" r:id="rId20" imgW="812520" imgH="241200" progId="Equation.3">
                  <p:embed/>
                  <p:pic>
                    <p:nvPicPr>
                      <p:cNvPr id="2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6218" y="4476228"/>
                        <a:ext cx="1153715" cy="4226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itle 1">
            <a:extLst>
              <a:ext uri="{FF2B5EF4-FFF2-40B4-BE49-F238E27FC236}">
                <a16:creationId xmlns:a16="http://schemas.microsoft.com/office/drawing/2014/main" id="{E70CDFCE-F878-9943-B844-FC093EFB6181}"/>
              </a:ext>
            </a:extLst>
          </p:cNvPr>
          <p:cNvSpPr txBox="1">
            <a:spLocks/>
          </p:cNvSpPr>
          <p:nvPr/>
        </p:nvSpPr>
        <p:spPr bwMode="auto">
          <a:xfrm>
            <a:off x="1009597" y="362248"/>
            <a:ext cx="7429499" cy="61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75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5pPr>
            <a:lvl6pPr marL="257175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6pPr>
            <a:lvl7pPr marL="51435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7pPr>
            <a:lvl8pPr marL="771525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8pPr>
            <a:lvl9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9pPr>
          </a:lstStyle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JFET: VOLTAGE-DIVIDER BIAS EXAMPLE</a:t>
            </a:r>
            <a:endParaRPr lang="en-US" sz="2700" b="1" baseline="-2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821" y="1244816"/>
            <a:ext cx="4312273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rgbClr val="C00000"/>
                </a:solidFill>
                <a:latin typeface="Arial Narrow" panose="020B0606020202030204" pitchFamily="34" charset="0"/>
              </a:rPr>
              <a:t>Graphical Approach</a:t>
            </a:r>
            <a:r>
              <a:rPr lang="en-US" dirty="0">
                <a:latin typeface="Arial Narrow" panose="020B0606020202030204" pitchFamily="34" charset="0"/>
              </a:rPr>
              <a:t> ( to find V</a:t>
            </a:r>
            <a:r>
              <a:rPr lang="en-US" baseline="-25000" dirty="0">
                <a:latin typeface="Arial Narrow" panose="020B0606020202030204" pitchFamily="34" charset="0"/>
              </a:rPr>
              <a:t>GSQ</a:t>
            </a:r>
            <a:r>
              <a:rPr lang="en-US" dirty="0">
                <a:latin typeface="Arial Narrow" panose="020B0606020202030204" pitchFamily="34" charset="0"/>
              </a:rPr>
              <a:t> and I</a:t>
            </a:r>
            <a:r>
              <a:rPr lang="en-US" baseline="-25000" dirty="0">
                <a:latin typeface="Arial Narrow" panose="020B0606020202030204" pitchFamily="34" charset="0"/>
              </a:rPr>
              <a:t>DQ</a:t>
            </a:r>
            <a:r>
              <a:rPr lang="en-US" dirty="0">
                <a:latin typeface="Arial Narrow" panose="020B0606020202030204" pitchFamily="34" charset="0"/>
              </a:rPr>
              <a:t>):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a line for:</a:t>
            </a:r>
          </a:p>
          <a:p>
            <a:pPr lvl="4" algn="just"/>
            <a:r>
              <a:rPr lang="en-US" sz="1500" b="1" dirty="0">
                <a:latin typeface="Arial Narrow" panose="020B0606020202030204" pitchFamily="34" charset="0"/>
              </a:rPr>
              <a:t>V</a:t>
            </a:r>
            <a:r>
              <a:rPr lang="en-US" sz="1500" b="1" baseline="-25000" dirty="0">
                <a:latin typeface="Arial Narrow" panose="020B0606020202030204" pitchFamily="34" charset="0"/>
              </a:rPr>
              <a:t>GS</a:t>
            </a:r>
            <a:r>
              <a:rPr lang="en-US" sz="1500" b="1" dirty="0">
                <a:latin typeface="Arial Narrow" panose="020B0606020202030204" pitchFamily="34" charset="0"/>
              </a:rPr>
              <a:t> = V</a:t>
            </a:r>
            <a:r>
              <a:rPr lang="en-US" sz="1500" b="1" baseline="-25000" dirty="0">
                <a:latin typeface="Arial Narrow" panose="020B0606020202030204" pitchFamily="34" charset="0"/>
              </a:rPr>
              <a:t>G</a:t>
            </a:r>
            <a:r>
              <a:rPr lang="en-US" sz="1500" b="1" dirty="0">
                <a:latin typeface="Arial Narrow" panose="020B0606020202030204" pitchFamily="34" charset="0"/>
              </a:rPr>
              <a:t> when I</a:t>
            </a:r>
            <a:r>
              <a:rPr lang="en-US" sz="1500" b="1" baseline="-25000" dirty="0">
                <a:latin typeface="Arial Narrow" panose="020B0606020202030204" pitchFamily="34" charset="0"/>
              </a:rPr>
              <a:t>D</a:t>
            </a:r>
            <a:r>
              <a:rPr lang="en-US" sz="1500" b="1" dirty="0">
                <a:latin typeface="Arial Narrow" panose="020B0606020202030204" pitchFamily="34" charset="0"/>
              </a:rPr>
              <a:t> = 0A</a:t>
            </a:r>
          </a:p>
          <a:p>
            <a:pPr lvl="4" algn="just"/>
            <a:r>
              <a:rPr lang="en-US" sz="1500" b="1" dirty="0">
                <a:latin typeface="Arial Narrow" panose="020B0606020202030204" pitchFamily="34" charset="0"/>
              </a:rPr>
              <a:t>V</a:t>
            </a:r>
            <a:r>
              <a:rPr lang="en-US" sz="1500" b="1" baseline="-25000" dirty="0">
                <a:latin typeface="Arial Narrow" panose="020B0606020202030204" pitchFamily="34" charset="0"/>
              </a:rPr>
              <a:t>GS</a:t>
            </a:r>
            <a:r>
              <a:rPr lang="en-US" sz="1500" b="1" dirty="0">
                <a:latin typeface="Arial Narrow" panose="020B0606020202030204" pitchFamily="34" charset="0"/>
              </a:rPr>
              <a:t> = 0V when I</a:t>
            </a:r>
            <a:r>
              <a:rPr lang="en-US" sz="1500" b="1" baseline="-25000" dirty="0">
                <a:latin typeface="Arial Narrow" panose="020B0606020202030204" pitchFamily="34" charset="0"/>
              </a:rPr>
              <a:t>D</a:t>
            </a:r>
            <a:r>
              <a:rPr lang="en-US" sz="1500" b="1" dirty="0">
                <a:latin typeface="Arial Narrow" panose="020B0606020202030204" pitchFamily="34" charset="0"/>
              </a:rPr>
              <a:t> = V</a:t>
            </a:r>
            <a:r>
              <a:rPr lang="en-US" sz="1500" b="1" baseline="-25000" dirty="0">
                <a:latin typeface="Arial Narrow" panose="020B0606020202030204" pitchFamily="34" charset="0"/>
              </a:rPr>
              <a:t>G</a:t>
            </a:r>
            <a:r>
              <a:rPr lang="en-US" sz="1500" b="1" dirty="0">
                <a:latin typeface="Arial Narrow" panose="020B0606020202030204" pitchFamily="34" charset="0"/>
              </a:rPr>
              <a:t>/R</a:t>
            </a:r>
            <a:r>
              <a:rPr lang="en-US" sz="1500" b="1" baseline="-25000" dirty="0">
                <a:latin typeface="Arial Narrow" panose="020B0606020202030204" pitchFamily="34" charset="0"/>
              </a:rPr>
              <a:t>S</a:t>
            </a:r>
            <a:r>
              <a:rPr lang="en-US" sz="1500" b="1" dirty="0">
                <a:latin typeface="Arial Narrow" panose="020B0606020202030204" pitchFamily="34" charset="0"/>
              </a:rPr>
              <a:t>.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the </a:t>
            </a:r>
            <a:r>
              <a:rPr lang="en-US" sz="1650" b="1" dirty="0">
                <a:solidFill>
                  <a:srgbClr val="0070C0"/>
                </a:solidFill>
                <a:latin typeface="Arial Narrow" panose="020B0606020202030204" pitchFamily="34" charset="0"/>
              </a:rPr>
              <a:t>transfer curve </a:t>
            </a:r>
            <a:r>
              <a:rPr lang="en-US" sz="1650" dirty="0">
                <a:latin typeface="Arial Narrow" panose="020B0606020202030204" pitchFamily="34" charset="0"/>
              </a:rPr>
              <a:t>using </a:t>
            </a:r>
            <a:r>
              <a:rPr lang="en-US" sz="1650" b="1" dirty="0">
                <a:latin typeface="Arial Narrow" panose="020B0606020202030204" pitchFamily="34" charset="0"/>
              </a:rPr>
              <a:t>I</a:t>
            </a:r>
            <a:r>
              <a:rPr lang="en-US" sz="1650" b="1" baseline="-25000" dirty="0">
                <a:latin typeface="Arial Narrow" panose="020B0606020202030204" pitchFamily="34" charset="0"/>
              </a:rPr>
              <a:t>DSS</a:t>
            </a:r>
            <a:r>
              <a:rPr lang="en-US" sz="1650" dirty="0">
                <a:latin typeface="Arial Narrow" panose="020B0606020202030204" pitchFamily="34" charset="0"/>
              </a:rPr>
              <a:t> and </a:t>
            </a:r>
            <a:r>
              <a:rPr lang="en-US" sz="1650" b="1" dirty="0">
                <a:latin typeface="Arial Narrow" panose="020B0606020202030204" pitchFamily="34" charset="0"/>
              </a:rPr>
              <a:t>V</a:t>
            </a:r>
            <a:r>
              <a:rPr lang="en-US" sz="1650" b="1" baseline="-25000" dirty="0">
                <a:latin typeface="Arial Narrow" panose="020B0606020202030204" pitchFamily="34" charset="0"/>
              </a:rPr>
              <a:t>P</a:t>
            </a:r>
            <a:r>
              <a:rPr lang="en-US" sz="1650" dirty="0">
                <a:latin typeface="Arial Narrow" panose="020B0606020202030204" pitchFamily="34" charset="0"/>
              </a:rPr>
              <a:t> using </a:t>
            </a:r>
            <a:r>
              <a:rPr lang="en-US" sz="1650" b="1" dirty="0">
                <a:solidFill>
                  <a:srgbClr val="C00000"/>
                </a:solidFill>
                <a:latin typeface="Arial Narrow" panose="020B0606020202030204" pitchFamily="34" charset="0"/>
              </a:rPr>
              <a:t>shorthand method</a:t>
            </a:r>
            <a:r>
              <a:rPr lang="en-US" sz="1650" dirty="0">
                <a:latin typeface="Arial Narrow" panose="020B0606020202030204" pitchFamily="34" charset="0"/>
              </a:rPr>
              <a:t>.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Identify the Q-point.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97614" y="1604466"/>
            <a:ext cx="3548414" cy="3378633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633526" y="4507624"/>
            <a:ext cx="1867487" cy="410287"/>
            <a:chOff x="844701" y="4867165"/>
            <a:chExt cx="2489982" cy="547049"/>
          </a:xfrm>
          <a:solidFill>
            <a:schemeClr val="accent5"/>
          </a:solidFill>
        </p:grpSpPr>
        <p:sp>
          <p:nvSpPr>
            <p:cNvPr id="8" name="Rounded Rectangle 7"/>
            <p:cNvSpPr/>
            <p:nvPr/>
          </p:nvSpPr>
          <p:spPr>
            <a:xfrm>
              <a:off x="844701" y="4867165"/>
              <a:ext cx="2489982" cy="533400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1152273" y="4880814"/>
            <a:ext cx="1874838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990360" imgH="228600" progId="Equation.3">
                    <p:embed/>
                  </p:oleObj>
                </mc:Choice>
                <mc:Fallback>
                  <p:oleObj name="Equation" r:id="rId4" imgW="990360" imgH="228600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273" y="4880814"/>
                          <a:ext cx="1874838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3"/>
          <p:cNvGrpSpPr/>
          <p:nvPr/>
        </p:nvGrpSpPr>
        <p:grpSpPr>
          <a:xfrm>
            <a:off x="2840500" y="4095576"/>
            <a:ext cx="2339741" cy="400135"/>
            <a:chOff x="4261066" y="2890667"/>
            <a:chExt cx="3119655" cy="533513"/>
          </a:xfrm>
          <a:solidFill>
            <a:schemeClr val="accent5"/>
          </a:solidFill>
        </p:grpSpPr>
        <p:sp>
          <p:nvSpPr>
            <p:cNvPr id="15" name="Rounded Rectangle 14"/>
            <p:cNvSpPr/>
            <p:nvPr/>
          </p:nvSpPr>
          <p:spPr>
            <a:xfrm>
              <a:off x="4261066" y="2890667"/>
              <a:ext cx="3119655" cy="533513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6" name="Object 8"/>
            <p:cNvGraphicFramePr>
              <a:graphicFrameLocks noChangeAspect="1"/>
            </p:cNvGraphicFramePr>
            <p:nvPr/>
          </p:nvGraphicFramePr>
          <p:xfrm>
            <a:off x="4268057" y="2890667"/>
            <a:ext cx="2858371" cy="5335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511280" imgH="228600" progId="Equation.3">
                    <p:embed/>
                  </p:oleObj>
                </mc:Choice>
                <mc:Fallback>
                  <p:oleObj name="Equation" r:id="rId6" imgW="1511280" imgH="228600" progId="Equation.3">
                    <p:embed/>
                    <p:pic>
                      <p:nvPicPr>
                        <p:cNvPr id="1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8057" y="2890667"/>
                          <a:ext cx="2858371" cy="5335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Group 16"/>
          <p:cNvGrpSpPr/>
          <p:nvPr/>
        </p:nvGrpSpPr>
        <p:grpSpPr>
          <a:xfrm>
            <a:off x="607610" y="5098237"/>
            <a:ext cx="2078441" cy="400135"/>
            <a:chOff x="1241946" y="2890667"/>
            <a:chExt cx="2771254" cy="533513"/>
          </a:xfrm>
          <a:solidFill>
            <a:schemeClr val="accent5"/>
          </a:solidFill>
        </p:grpSpPr>
        <p:sp>
          <p:nvSpPr>
            <p:cNvPr id="18" name="Rounded Rectangle 17"/>
            <p:cNvSpPr/>
            <p:nvPr/>
          </p:nvSpPr>
          <p:spPr>
            <a:xfrm>
              <a:off x="1241946" y="2890667"/>
              <a:ext cx="2771254" cy="533513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9" name="Object 7"/>
            <p:cNvGraphicFramePr>
              <a:graphicFrameLocks noChangeAspect="1"/>
            </p:cNvGraphicFramePr>
            <p:nvPr/>
          </p:nvGraphicFramePr>
          <p:xfrm>
            <a:off x="1489075" y="2905125"/>
            <a:ext cx="2524125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079032" imgH="215806" progId="Equation.3">
                    <p:embed/>
                  </p:oleObj>
                </mc:Choice>
                <mc:Fallback>
                  <p:oleObj name="Equation" r:id="rId8" imgW="1079032" imgH="215806" progId="Equation.3">
                    <p:embed/>
                    <p:pic>
                      <p:nvPicPr>
                        <p:cNvPr id="1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9075" y="2905125"/>
                          <a:ext cx="2524125" cy="504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9"/>
          <p:cNvGrpSpPr/>
          <p:nvPr/>
        </p:nvGrpSpPr>
        <p:grpSpPr>
          <a:xfrm>
            <a:off x="3317228" y="3405154"/>
            <a:ext cx="1468133" cy="484334"/>
            <a:chOff x="1489075" y="3673004"/>
            <a:chExt cx="1957510" cy="645778"/>
          </a:xfrm>
          <a:solidFill>
            <a:schemeClr val="accent5"/>
          </a:solidFill>
        </p:grpSpPr>
        <p:sp>
          <p:nvSpPr>
            <p:cNvPr id="21" name="Rounded Rectangle 20"/>
            <p:cNvSpPr/>
            <p:nvPr/>
          </p:nvSpPr>
          <p:spPr>
            <a:xfrm>
              <a:off x="1489075" y="3673004"/>
              <a:ext cx="1957510" cy="645778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2" name="Object 6"/>
            <p:cNvGraphicFramePr>
              <a:graphicFrameLocks noChangeAspect="1"/>
            </p:cNvGraphicFramePr>
            <p:nvPr/>
          </p:nvGraphicFramePr>
          <p:xfrm>
            <a:off x="1739843" y="3741323"/>
            <a:ext cx="14478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672808" imgH="228501" progId="Equation.3">
                    <p:embed/>
                  </p:oleObj>
                </mc:Choice>
                <mc:Fallback>
                  <p:oleObj name="Equation" r:id="rId10" imgW="672808" imgH="228501" progId="Equation.3">
                    <p:embed/>
                    <p:pic>
                      <p:nvPicPr>
                        <p:cNvPr id="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9843" y="3741323"/>
                          <a:ext cx="1447800" cy="457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22"/>
          <p:cNvGrpSpPr/>
          <p:nvPr/>
        </p:nvGrpSpPr>
        <p:grpSpPr>
          <a:xfrm>
            <a:off x="611398" y="3655435"/>
            <a:ext cx="1962458" cy="689250"/>
            <a:chOff x="3509506" y="1470196"/>
            <a:chExt cx="2616611" cy="919000"/>
          </a:xfrm>
          <a:solidFill>
            <a:schemeClr val="accent5"/>
          </a:solidFill>
        </p:grpSpPr>
        <p:sp>
          <p:nvSpPr>
            <p:cNvPr id="24" name="Rounded Rectangle 23"/>
            <p:cNvSpPr/>
            <p:nvPr/>
          </p:nvSpPr>
          <p:spPr>
            <a:xfrm>
              <a:off x="3509506" y="1470196"/>
              <a:ext cx="2616611" cy="919000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5" name="Object 4"/>
            <p:cNvGraphicFramePr>
              <a:graphicFrameLocks noChangeAspect="1"/>
            </p:cNvGraphicFramePr>
            <p:nvPr/>
          </p:nvGraphicFramePr>
          <p:xfrm>
            <a:off x="3736070" y="1497458"/>
            <a:ext cx="1766351" cy="874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812520" imgH="431640" progId="Equation.3">
                    <p:embed/>
                  </p:oleObj>
                </mc:Choice>
                <mc:Fallback>
                  <p:oleObj name="Equation" r:id="rId12" imgW="812520" imgH="431640" progId="Equation.3">
                    <p:embed/>
                    <p:pic>
                      <p:nvPicPr>
                        <p:cNvPr id="2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6070" y="1497458"/>
                          <a:ext cx="1766351" cy="874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" name="Group 25"/>
          <p:cNvGrpSpPr/>
          <p:nvPr/>
        </p:nvGrpSpPr>
        <p:grpSpPr>
          <a:xfrm>
            <a:off x="3118099" y="4612447"/>
            <a:ext cx="2062142" cy="504806"/>
            <a:chOff x="4376905" y="3645707"/>
            <a:chExt cx="2749523" cy="673075"/>
          </a:xfrm>
          <a:solidFill>
            <a:schemeClr val="accent5"/>
          </a:solidFill>
        </p:grpSpPr>
        <p:sp>
          <p:nvSpPr>
            <p:cNvPr id="27" name="Rounded Rectangle 26"/>
            <p:cNvSpPr/>
            <p:nvPr/>
          </p:nvSpPr>
          <p:spPr>
            <a:xfrm>
              <a:off x="4376905" y="3645707"/>
              <a:ext cx="2749523" cy="673075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8" name="Object 8"/>
            <p:cNvGraphicFramePr>
              <a:graphicFrameLocks noChangeAspect="1"/>
            </p:cNvGraphicFramePr>
            <p:nvPr/>
          </p:nvGraphicFramePr>
          <p:xfrm>
            <a:off x="4842159" y="3673253"/>
            <a:ext cx="1587500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838080" imgH="228600" progId="Equation.3">
                    <p:embed/>
                  </p:oleObj>
                </mc:Choice>
                <mc:Fallback>
                  <p:oleObj name="Equation" r:id="rId14" imgW="838080" imgH="228600" progId="Equation.3">
                    <p:embed/>
                    <p:pic>
                      <p:nvPicPr>
                        <p:cNvPr id="2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2159" y="3673253"/>
                          <a:ext cx="1587500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28"/>
          <p:cNvGrpSpPr/>
          <p:nvPr/>
        </p:nvGrpSpPr>
        <p:grpSpPr>
          <a:xfrm>
            <a:off x="3548439" y="5182897"/>
            <a:ext cx="2062142" cy="504806"/>
            <a:chOff x="4376905" y="3645707"/>
            <a:chExt cx="2749523" cy="673075"/>
          </a:xfrm>
          <a:solidFill>
            <a:schemeClr val="accent5"/>
          </a:solidFill>
        </p:grpSpPr>
        <p:sp>
          <p:nvSpPr>
            <p:cNvPr id="30" name="Rounded Rectangle 29"/>
            <p:cNvSpPr/>
            <p:nvPr/>
          </p:nvSpPr>
          <p:spPr>
            <a:xfrm>
              <a:off x="4376905" y="3645707"/>
              <a:ext cx="2749523" cy="673075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1" name="Object 8"/>
            <p:cNvGraphicFramePr>
              <a:graphicFrameLocks noChangeAspect="1"/>
            </p:cNvGraphicFramePr>
            <p:nvPr/>
          </p:nvGraphicFramePr>
          <p:xfrm>
            <a:off x="4818090" y="3673487"/>
            <a:ext cx="1635125" cy="533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863280" imgH="228600" progId="Equation.3">
                    <p:embed/>
                  </p:oleObj>
                </mc:Choice>
                <mc:Fallback>
                  <p:oleObj name="Equation" r:id="rId16" imgW="863280" imgH="228600" progId="Equation.3">
                    <p:embed/>
                    <p:pic>
                      <p:nvPicPr>
                        <p:cNvPr id="31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18090" y="3673487"/>
                          <a:ext cx="1635125" cy="533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5F7EFAEC-5112-4141-806B-38ACA84E336C}"/>
              </a:ext>
            </a:extLst>
          </p:cNvPr>
          <p:cNvSpPr txBox="1">
            <a:spLocks/>
          </p:cNvSpPr>
          <p:nvPr/>
        </p:nvSpPr>
        <p:spPr bwMode="auto">
          <a:xfrm>
            <a:off x="434420" y="525004"/>
            <a:ext cx="7429499" cy="61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75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5pPr>
            <a:lvl6pPr marL="257175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6pPr>
            <a:lvl7pPr marL="51435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7pPr>
            <a:lvl8pPr marL="771525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8pPr>
            <a:lvl9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9pPr>
          </a:lstStyle>
          <a:p>
            <a:r>
              <a:rPr lang="en-US" sz="2700" b="1" dirty="0">
                <a:solidFill>
                  <a:srgbClr val="00B050"/>
                </a:solidFill>
              </a:rPr>
              <a:t>VOLTAGE-DIVIDER BIAS EXAMPLE Contd.</a:t>
            </a:r>
            <a:endParaRPr lang="en-US" sz="2700" b="1" baseline="-2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8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934" y="547684"/>
            <a:ext cx="7507636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D-MOSFET SELF-BIAS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942" y="1386544"/>
            <a:ext cx="419198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D-MOSFET bias circuits are </a:t>
            </a:r>
            <a:r>
              <a:rPr lang="en-US" b="1" dirty="0">
                <a:latin typeface="Arial Narrow" panose="020B0606020202030204" pitchFamily="34" charset="0"/>
              </a:rPr>
              <a:t>similar to JFETs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only </a:t>
            </a:r>
            <a:r>
              <a:rPr lang="en-US" b="1" i="1" dirty="0">
                <a:solidFill>
                  <a:srgbClr val="FF0000"/>
                </a:solidFill>
                <a:latin typeface="Arial Narrow" panose="020B0606020202030204" pitchFamily="34" charset="0"/>
              </a:rPr>
              <a:t>difference</a:t>
            </a:r>
            <a:r>
              <a:rPr lang="en-US" dirty="0">
                <a:latin typeface="Arial Narrow" panose="020B0606020202030204" pitchFamily="34" charset="0"/>
              </a:rPr>
              <a:t> is that D-MOSFETs can operate with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positive</a:t>
            </a:r>
            <a:r>
              <a:rPr lang="en-US" dirty="0">
                <a:latin typeface="Arial Narrow" panose="020B0606020202030204" pitchFamily="34" charset="0"/>
              </a:rPr>
              <a:t> values of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V</a:t>
            </a:r>
            <a:r>
              <a:rPr lang="en-US" b="1" i="1" baseline="-25000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and with </a:t>
            </a:r>
            <a:r>
              <a:rPr lang="en-US" b="1" i="1" dirty="0">
                <a:solidFill>
                  <a:srgbClr val="0070C0"/>
                </a:solidFill>
                <a:latin typeface="Arial Narrow" panose="020B0606020202030204" pitchFamily="34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 values that exceed </a:t>
            </a:r>
            <a:r>
              <a:rPr lang="en-US" b="1" i="1" dirty="0">
                <a:solidFill>
                  <a:srgbClr val="0070C0"/>
                </a:solidFill>
                <a:latin typeface="Arial Narrow" panose="020B0606020202030204" pitchFamily="34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Arial Narrow" panose="020B0606020202030204" pitchFamily="34" charset="0"/>
              </a:rPr>
              <a:t>DSS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55032" y="3626448"/>
            <a:ext cx="1299410" cy="647771"/>
            <a:chOff x="1540042" y="3692264"/>
            <a:chExt cx="1732547" cy="863694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1853675" y="3824073"/>
            <a:ext cx="1198562" cy="600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507960" imgH="228600" progId="Equation.3">
                    <p:embed/>
                  </p:oleObj>
                </mc:Choice>
                <mc:Fallback>
                  <p:oleObj name="Equation" r:id="rId2" imgW="507960" imgH="228600" progId="Equation.3">
                    <p:embed/>
                    <p:pic>
                      <p:nvPicPr>
                        <p:cNvPr id="7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3675" y="3824073"/>
                          <a:ext cx="1198562" cy="600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ounded Rectangle 9"/>
            <p:cNvSpPr/>
            <p:nvPr/>
          </p:nvSpPr>
          <p:spPr>
            <a:xfrm>
              <a:off x="1540042" y="3692264"/>
              <a:ext cx="1732547" cy="863694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23003" y="3638086"/>
            <a:ext cx="1299410" cy="647771"/>
            <a:chOff x="3764003" y="3627572"/>
            <a:chExt cx="1732547" cy="863694"/>
          </a:xfrm>
        </p:grpSpPr>
        <p:graphicFrame>
          <p:nvGraphicFramePr>
            <p:cNvPr id="8" name="Object 9"/>
            <p:cNvGraphicFramePr>
              <a:graphicFrameLocks noChangeAspect="1"/>
            </p:cNvGraphicFramePr>
            <p:nvPr/>
          </p:nvGraphicFramePr>
          <p:xfrm>
            <a:off x="4119225" y="3780664"/>
            <a:ext cx="1022104" cy="557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457200" imgH="228600" progId="Equation.3">
                    <p:embed/>
                  </p:oleObj>
                </mc:Choice>
                <mc:Fallback>
                  <p:oleObj name="Equation" r:id="rId4" imgW="457200" imgH="228600" progId="Equation.3">
                    <p:embed/>
                    <p:pic>
                      <p:nvPicPr>
                        <p:cNvPr id="8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9225" y="3780664"/>
                          <a:ext cx="1022104" cy="557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ounded Rectangle 10"/>
            <p:cNvSpPr/>
            <p:nvPr/>
          </p:nvSpPr>
          <p:spPr>
            <a:xfrm>
              <a:off x="3764003" y="3627572"/>
              <a:ext cx="1732547" cy="863694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21795" y="4429704"/>
            <a:ext cx="2155990" cy="903293"/>
            <a:chOff x="2029059" y="4763271"/>
            <a:chExt cx="2874653" cy="1204391"/>
          </a:xfrm>
        </p:grpSpPr>
        <p:graphicFrame>
          <p:nvGraphicFramePr>
            <p:cNvPr id="9" name="Object 12"/>
            <p:cNvGraphicFramePr>
              <a:graphicFrameLocks noChangeAspect="1"/>
            </p:cNvGraphicFramePr>
            <p:nvPr/>
          </p:nvGraphicFramePr>
          <p:xfrm>
            <a:off x="2161471" y="4891236"/>
            <a:ext cx="2742241" cy="884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079280" imgH="393480" progId="Equation.3">
                    <p:embed/>
                  </p:oleObj>
                </mc:Choice>
                <mc:Fallback>
                  <p:oleObj name="Equation" r:id="rId6" imgW="1079280" imgH="393480" progId="Equation.3">
                    <p:embed/>
                    <p:pic>
                      <p:nvPicPr>
                        <p:cNvPr id="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1471" y="4891236"/>
                          <a:ext cx="2742241" cy="8845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ounded Rectangle 11"/>
            <p:cNvSpPr/>
            <p:nvPr/>
          </p:nvSpPr>
          <p:spPr>
            <a:xfrm>
              <a:off x="2029059" y="4763271"/>
              <a:ext cx="2874653" cy="1204391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4927" y="1544260"/>
            <a:ext cx="4343093" cy="376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2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29" y="705776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D-MOSFET SELF-BIAS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72" y="1561691"/>
            <a:ext cx="4952846" cy="4084911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Arial Narrow" panose="020B0606020202030204" pitchFamily="34" charset="0"/>
              </a:rPr>
              <a:t>Graphical Approach 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b="1" dirty="0">
                <a:latin typeface="Arial Narrow" panose="020B0606020202030204" pitchFamily="34" charset="0"/>
              </a:rPr>
              <a:t>to find V</a:t>
            </a:r>
            <a:r>
              <a:rPr lang="en-US" b="1" baseline="-25000" dirty="0">
                <a:latin typeface="Arial Narrow" panose="020B0606020202030204" pitchFamily="34" charset="0"/>
              </a:rPr>
              <a:t>GSQ</a:t>
            </a:r>
            <a:r>
              <a:rPr lang="en-US" b="1" dirty="0">
                <a:latin typeface="Arial Narrow" panose="020B0606020202030204" pitchFamily="34" charset="0"/>
              </a:rPr>
              <a:t> and I</a:t>
            </a:r>
            <a:r>
              <a:rPr lang="en-US" b="1" baseline="-25000" dirty="0">
                <a:latin typeface="Arial Narrow" panose="020B0606020202030204" pitchFamily="34" charset="0"/>
              </a:rPr>
              <a:t>DQ</a:t>
            </a:r>
            <a:r>
              <a:rPr lang="en-US" dirty="0">
                <a:latin typeface="Arial Narrow" panose="020B0606020202030204" pitchFamily="34" charset="0"/>
              </a:rPr>
              <a:t>):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the </a:t>
            </a:r>
            <a:r>
              <a:rPr lang="en-US" sz="1650" b="1" i="1" dirty="0">
                <a:solidFill>
                  <a:srgbClr val="00B0F0"/>
                </a:solidFill>
                <a:latin typeface="Arial Narrow" panose="020B0606020202030204" pitchFamily="34" charset="0"/>
              </a:rPr>
              <a:t>transfer curve </a:t>
            </a:r>
            <a:r>
              <a:rPr lang="en-US" sz="1650" dirty="0">
                <a:latin typeface="Arial Narrow" panose="020B0606020202030204" pitchFamily="34" charset="0"/>
              </a:rPr>
              <a:t>using </a:t>
            </a:r>
            <a:r>
              <a:rPr lang="en-US" sz="1650" b="1" i="1" dirty="0">
                <a:latin typeface="Arial Narrow" panose="020B0606020202030204" pitchFamily="34" charset="0"/>
              </a:rPr>
              <a:t>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DSS</a:t>
            </a:r>
            <a:r>
              <a:rPr lang="en-US" sz="1650" dirty="0">
                <a:latin typeface="Arial Narrow" panose="020B0606020202030204" pitchFamily="34" charset="0"/>
              </a:rPr>
              <a:t>  and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P</a:t>
            </a:r>
            <a:r>
              <a:rPr lang="en-US" sz="1650" dirty="0">
                <a:latin typeface="Arial Narrow" panose="020B0606020202030204" pitchFamily="34" charset="0"/>
              </a:rPr>
              <a:t> using </a:t>
            </a:r>
            <a:r>
              <a:rPr lang="en-US" sz="1650" b="1" i="1" dirty="0">
                <a:solidFill>
                  <a:srgbClr val="00B050"/>
                </a:solidFill>
                <a:latin typeface="Arial Narrow" panose="020B0606020202030204" pitchFamily="34" charset="0"/>
              </a:rPr>
              <a:t>shorthand method</a:t>
            </a:r>
            <a:r>
              <a:rPr lang="en-US" sz="1650" dirty="0">
                <a:latin typeface="Arial Narrow" panose="020B0606020202030204" pitchFamily="34" charset="0"/>
              </a:rPr>
              <a:t>.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</a:t>
            </a:r>
            <a:r>
              <a:rPr lang="en-US" sz="1650" b="1" i="1" dirty="0">
                <a:latin typeface="Arial Narrow" panose="020B0606020202030204" pitchFamily="34" charset="0"/>
              </a:rPr>
              <a:t>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b="1" i="1" dirty="0">
                <a:latin typeface="Arial Narrow" panose="020B0606020202030204" pitchFamily="34" charset="0"/>
              </a:rPr>
              <a:t> vs 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650" b="1" i="1" dirty="0">
                <a:latin typeface="Arial Narrow" panose="020B0606020202030204" pitchFamily="34" charset="0"/>
              </a:rPr>
              <a:t> </a:t>
            </a:r>
            <a:r>
              <a:rPr lang="en-US" sz="1650" dirty="0">
                <a:latin typeface="Arial Narrow" panose="020B0606020202030204" pitchFamily="34" charset="0"/>
              </a:rPr>
              <a:t>using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650" b="1" i="1" dirty="0">
                <a:latin typeface="Arial Narrow" panose="020B0606020202030204" pitchFamily="34" charset="0"/>
              </a:rPr>
              <a:t> = -I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b="1" i="1" dirty="0">
                <a:latin typeface="Arial Narrow" panose="020B0606020202030204" pitchFamily="34" charset="0"/>
              </a:rPr>
              <a:t>R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S</a:t>
            </a:r>
            <a:r>
              <a:rPr lang="en-US" sz="1650" b="1" i="1" dirty="0">
                <a:latin typeface="Arial Narrow" panose="020B0606020202030204" pitchFamily="34" charset="0"/>
              </a:rPr>
              <a:t>.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Take a positive value of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650" dirty="0">
                <a:latin typeface="Arial Narrow" panose="020B0606020202030204" pitchFamily="34" charset="0"/>
              </a:rPr>
              <a:t> and find the </a:t>
            </a:r>
            <a:r>
              <a:rPr lang="en-US" sz="1650" b="1" i="1" dirty="0">
                <a:latin typeface="Arial Narrow" panose="020B0606020202030204" pitchFamily="34" charset="0"/>
              </a:rPr>
              <a:t>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dirty="0">
                <a:latin typeface="Arial Narrow" panose="020B0606020202030204" pitchFamily="34" charset="0"/>
              </a:rPr>
              <a:t> value using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The Q-point is located at the intersection. </a:t>
            </a:r>
          </a:p>
        </p:txBody>
      </p:sp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1865478" y="4159863"/>
          <a:ext cx="2056681" cy="66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280" imgH="393480" progId="Equation.3">
                  <p:embed/>
                </p:oleObj>
              </mc:Choice>
              <mc:Fallback>
                <p:oleObj name="Equation" r:id="rId2" imgW="1079280" imgH="39348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5478" y="4159863"/>
                        <a:ext cx="2056681" cy="663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0362" y="1681439"/>
            <a:ext cx="3603618" cy="349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7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655" y="677130"/>
            <a:ext cx="7507636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D-MOSFET SELF-BIAS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4154099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Determine the I</a:t>
            </a:r>
            <a:r>
              <a:rPr lang="en-US" baseline="-25000" dirty="0">
                <a:latin typeface="Arial Narrow" panose="020B0606020202030204" pitchFamily="34" charset="0"/>
              </a:rPr>
              <a:t>DQ</a:t>
            </a:r>
            <a:r>
              <a:rPr lang="en-US" dirty="0">
                <a:latin typeface="Arial Narrow" panose="020B0606020202030204" pitchFamily="34" charset="0"/>
              </a:rPr>
              <a:t>, V</a:t>
            </a:r>
            <a:r>
              <a:rPr lang="en-US" baseline="-25000" dirty="0">
                <a:latin typeface="Arial Narrow" panose="020B0606020202030204" pitchFamily="34" charset="0"/>
              </a:rPr>
              <a:t>GSQ</a:t>
            </a:r>
            <a:r>
              <a:rPr lang="en-US" dirty="0">
                <a:latin typeface="Arial Narrow" panose="020B0606020202030204" pitchFamily="34" charset="0"/>
              </a:rPr>
              <a:t> and V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pPr algn="just"/>
            <a:r>
              <a:rPr lang="en-US" b="1" dirty="0">
                <a:solidFill>
                  <a:srgbClr val="C00000"/>
                </a:solidFill>
                <a:latin typeface="Arial Narrow" panose="020B0606020202030204" pitchFamily="34" charset="0"/>
              </a:rPr>
              <a:t>Graphical Approach 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b="1" dirty="0">
                <a:latin typeface="Arial Narrow" panose="020B0606020202030204" pitchFamily="34" charset="0"/>
              </a:rPr>
              <a:t>to find V</a:t>
            </a:r>
            <a:r>
              <a:rPr lang="en-US" b="1" baseline="-25000" dirty="0">
                <a:latin typeface="Arial Narrow" panose="020B0606020202030204" pitchFamily="34" charset="0"/>
              </a:rPr>
              <a:t>GSQ</a:t>
            </a:r>
            <a:r>
              <a:rPr lang="en-US" b="1" dirty="0">
                <a:latin typeface="Arial Narrow" panose="020B0606020202030204" pitchFamily="34" charset="0"/>
              </a:rPr>
              <a:t> and I</a:t>
            </a:r>
            <a:r>
              <a:rPr lang="en-US" b="1" baseline="-25000" dirty="0">
                <a:latin typeface="Arial Narrow" panose="020B0606020202030204" pitchFamily="34" charset="0"/>
              </a:rPr>
              <a:t>DQ</a:t>
            </a:r>
            <a:r>
              <a:rPr lang="en-US" dirty="0">
                <a:latin typeface="Arial Narrow" panose="020B0606020202030204" pitchFamily="34" charset="0"/>
              </a:rPr>
              <a:t>):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the </a:t>
            </a:r>
            <a:r>
              <a:rPr lang="en-US" sz="1650" b="1" i="1" dirty="0">
                <a:solidFill>
                  <a:srgbClr val="00B0F0"/>
                </a:solidFill>
                <a:latin typeface="Arial Narrow" panose="020B0606020202030204" pitchFamily="34" charset="0"/>
              </a:rPr>
              <a:t>transfer curve </a:t>
            </a:r>
            <a:r>
              <a:rPr lang="en-US" sz="1650" dirty="0">
                <a:latin typeface="Arial Narrow" panose="020B0606020202030204" pitchFamily="34" charset="0"/>
              </a:rPr>
              <a:t>using </a:t>
            </a:r>
            <a:r>
              <a:rPr lang="en-US" sz="1650" b="1" i="1" dirty="0">
                <a:latin typeface="Arial Narrow" panose="020B0606020202030204" pitchFamily="34" charset="0"/>
              </a:rPr>
              <a:t>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DSS</a:t>
            </a:r>
            <a:r>
              <a:rPr lang="en-US" sz="1650" dirty="0">
                <a:latin typeface="Arial Narrow" panose="020B0606020202030204" pitchFamily="34" charset="0"/>
              </a:rPr>
              <a:t>  and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P</a:t>
            </a:r>
            <a:r>
              <a:rPr lang="en-US" sz="1650" dirty="0">
                <a:latin typeface="Arial Narrow" panose="020B0606020202030204" pitchFamily="34" charset="0"/>
              </a:rPr>
              <a:t> using </a:t>
            </a:r>
            <a:r>
              <a:rPr lang="en-US" sz="1650" b="1" i="1" dirty="0">
                <a:solidFill>
                  <a:srgbClr val="00B050"/>
                </a:solidFill>
                <a:latin typeface="Arial Narrow" panose="020B0606020202030204" pitchFamily="34" charset="0"/>
              </a:rPr>
              <a:t>shorthand method</a:t>
            </a:r>
            <a:r>
              <a:rPr lang="en-US" sz="1650" dirty="0">
                <a:latin typeface="Arial Narrow" panose="020B0606020202030204" pitchFamily="34" charset="0"/>
              </a:rPr>
              <a:t>.</a:t>
            </a:r>
          </a:p>
          <a:p>
            <a:pPr marL="740664" lvl="2" indent="0" algn="just">
              <a:buNone/>
            </a:pPr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Take a positive value of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650" dirty="0">
                <a:latin typeface="Arial Narrow" panose="020B0606020202030204" pitchFamily="34" charset="0"/>
              </a:rPr>
              <a:t> and find the </a:t>
            </a:r>
            <a:r>
              <a:rPr lang="en-US" sz="1650" b="1" i="1" dirty="0">
                <a:latin typeface="Arial Narrow" panose="020B0606020202030204" pitchFamily="34" charset="0"/>
              </a:rPr>
              <a:t>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dirty="0">
                <a:latin typeface="Arial Narrow" panose="020B0606020202030204" pitchFamily="34" charset="0"/>
              </a:rPr>
              <a:t> value using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</a:t>
            </a:r>
            <a:r>
              <a:rPr lang="en-US" sz="1650" b="1" i="1" dirty="0">
                <a:latin typeface="Arial Narrow" panose="020B0606020202030204" pitchFamily="34" charset="0"/>
              </a:rPr>
              <a:t>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b="1" i="1" dirty="0">
                <a:latin typeface="Arial Narrow" panose="020B0606020202030204" pitchFamily="34" charset="0"/>
              </a:rPr>
              <a:t> vs 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650" b="1" i="1" dirty="0">
                <a:latin typeface="Arial Narrow" panose="020B0606020202030204" pitchFamily="34" charset="0"/>
              </a:rPr>
              <a:t> </a:t>
            </a:r>
            <a:r>
              <a:rPr lang="en-US" sz="1650" dirty="0">
                <a:latin typeface="Arial Narrow" panose="020B0606020202030204" pitchFamily="34" charset="0"/>
              </a:rPr>
              <a:t>using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650" b="1" i="1" dirty="0">
                <a:latin typeface="Arial Narrow" panose="020B0606020202030204" pitchFamily="34" charset="0"/>
              </a:rPr>
              <a:t> = -I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b="1" i="1" dirty="0">
                <a:latin typeface="Arial Narrow" panose="020B0606020202030204" pitchFamily="34" charset="0"/>
              </a:rPr>
              <a:t>R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S</a:t>
            </a:r>
            <a:r>
              <a:rPr lang="en-US" sz="1650" b="1" i="1" dirty="0">
                <a:latin typeface="Arial Narrow" panose="020B0606020202030204" pitchFamily="34" charset="0"/>
              </a:rPr>
              <a:t>.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 Identify the intersection Q-point.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7980" y="1871183"/>
            <a:ext cx="3836020" cy="3298789"/>
          </a:xfrm>
          <a:prstGeom prst="rect">
            <a:avLst/>
          </a:prstGeom>
        </p:spPr>
      </p:pic>
      <p:graphicFrame>
        <p:nvGraphicFramePr>
          <p:cNvPr id="7" name="Object 12"/>
          <p:cNvGraphicFramePr>
            <a:graphicFrameLocks noChangeAspect="1"/>
          </p:cNvGraphicFramePr>
          <p:nvPr/>
        </p:nvGraphicFramePr>
        <p:xfrm>
          <a:off x="2469404" y="3948283"/>
          <a:ext cx="2056681" cy="66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280" imgH="393480" progId="Equation.3">
                  <p:embed/>
                </p:oleObj>
              </mc:Choice>
              <mc:Fallback>
                <p:oleObj name="Equation" r:id="rId4" imgW="1079280" imgH="393480" progId="Equation.3">
                  <p:embed/>
                  <p:pic>
                    <p:nvPicPr>
                      <p:cNvPr id="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9404" y="3948283"/>
                        <a:ext cx="2056681" cy="663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0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252" y="360056"/>
            <a:ext cx="7429499" cy="49719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COMMON-BASE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412" y="1209924"/>
            <a:ext cx="3448398" cy="32499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7001" y="1301961"/>
            <a:ext cx="4903955" cy="250179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131777" y="3803753"/>
            <a:ext cx="2016914" cy="1914968"/>
            <a:chOff x="8651630" y="4304712"/>
            <a:chExt cx="2689219" cy="2553290"/>
          </a:xfrm>
        </p:grpSpPr>
        <p:sp>
          <p:nvSpPr>
            <p:cNvPr id="9" name="Down Arrow 8"/>
            <p:cNvSpPr/>
            <p:nvPr/>
          </p:nvSpPr>
          <p:spPr>
            <a:xfrm rot="10800000">
              <a:off x="8651630" y="4304712"/>
              <a:ext cx="2689219" cy="2553287"/>
            </a:xfrm>
            <a:prstGeom prst="down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8772349" y="5203224"/>
              <a:ext cx="2447780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 Narrow" panose="020B0606020202030204" pitchFamily="34" charset="0"/>
                </a:rPr>
                <a:t>Common Base r</a:t>
              </a:r>
              <a:r>
                <a:rPr lang="en-US" b="1" baseline="-25000" dirty="0">
                  <a:latin typeface="Arial Narrow" panose="020B0606020202030204" pitchFamily="34" charset="0"/>
                </a:rPr>
                <a:t>e</a:t>
              </a:r>
              <a:r>
                <a:rPr lang="en-US" b="1" dirty="0">
                  <a:latin typeface="Arial Narrow" panose="020B0606020202030204" pitchFamily="34" charset="0"/>
                </a:rPr>
                <a:t> equivalent circuit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52415" y="4581602"/>
            <a:ext cx="3049171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tx1"/>
                </a:solidFill>
                <a:latin typeface="Arial Narrow" panose="020B0606020202030204" pitchFamily="34" charset="0"/>
              </a:rPr>
              <a:t>The output resistance r</a:t>
            </a:r>
            <a:r>
              <a:rPr lang="en-US" b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0</a:t>
            </a:r>
            <a:r>
              <a:rPr lang="en-US" b="1" dirty="0">
                <a:solidFill>
                  <a:schemeClr val="tx1"/>
                </a:solidFill>
                <a:latin typeface="Arial Narrow" panose="020B0606020202030204" pitchFamily="34" charset="0"/>
              </a:rPr>
              <a:t> is quite high. typically extend into the M</a:t>
            </a:r>
            <a:r>
              <a:rPr lang="el-GR" b="1" dirty="0">
                <a:solidFill>
                  <a:schemeClr val="tx1"/>
                </a:solidFill>
                <a:latin typeface="Arial Narrow" panose="020B0606020202030204" pitchFamily="34" charset="0"/>
              </a:rPr>
              <a:t>Ω</a:t>
            </a:r>
            <a:r>
              <a:rPr lang="en-US" b="1" dirty="0">
                <a:solidFill>
                  <a:schemeClr val="tx1"/>
                </a:solidFill>
                <a:latin typeface="Arial Narrow" panose="020B0606020202030204" pitchFamily="34" charset="0"/>
              </a:rPr>
              <a:t> range.</a:t>
            </a:r>
          </a:p>
        </p:txBody>
      </p:sp>
    </p:spTree>
    <p:extLst>
      <p:ext uri="{BB962C8B-B14F-4D97-AF65-F5344CB8AC3E}">
        <p14:creationId xmlns:p14="http://schemas.microsoft.com/office/powerpoint/2010/main" val="353104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395" y="451493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D-MOSFET SELF-BIAS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500" y="1442700"/>
            <a:ext cx="3952400" cy="444217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644245" y="1686771"/>
            <a:ext cx="2155990" cy="903293"/>
            <a:chOff x="2029059" y="4763271"/>
            <a:chExt cx="2874653" cy="1204391"/>
          </a:xfrm>
        </p:grpSpPr>
        <p:graphicFrame>
          <p:nvGraphicFramePr>
            <p:cNvPr id="9" name="Object 12"/>
            <p:cNvGraphicFramePr>
              <a:graphicFrameLocks noChangeAspect="1"/>
            </p:cNvGraphicFramePr>
            <p:nvPr/>
          </p:nvGraphicFramePr>
          <p:xfrm>
            <a:off x="2161471" y="4891236"/>
            <a:ext cx="2742241" cy="884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1079280" imgH="393480" progId="Equation.3">
                    <p:embed/>
                  </p:oleObj>
                </mc:Choice>
                <mc:Fallback>
                  <p:oleObj name="Equation" r:id="rId3" imgW="1079280" imgH="393480" progId="Equation.3">
                    <p:embed/>
                    <p:pic>
                      <p:nvPicPr>
                        <p:cNvPr id="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1471" y="4891236"/>
                          <a:ext cx="2742241" cy="8845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ounded Rectangle 9"/>
            <p:cNvSpPr/>
            <p:nvPr/>
          </p:nvSpPr>
          <p:spPr>
            <a:xfrm>
              <a:off x="2029059" y="4763271"/>
              <a:ext cx="2874653" cy="1204391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153896" y="3237701"/>
            <a:ext cx="1778977" cy="721082"/>
            <a:chOff x="3384884" y="3384725"/>
            <a:chExt cx="2371969" cy="961443"/>
          </a:xfrm>
        </p:grpSpPr>
        <p:graphicFrame>
          <p:nvGraphicFramePr>
            <p:cNvPr id="12" name="Object 12"/>
            <p:cNvGraphicFramePr>
              <a:graphicFrameLocks noChangeAspect="1"/>
            </p:cNvGraphicFramePr>
            <p:nvPr/>
          </p:nvGraphicFramePr>
          <p:xfrm>
            <a:off x="3649249" y="3384725"/>
            <a:ext cx="2107604" cy="961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711000" imgH="431640" progId="Equation.3">
                    <p:embed/>
                  </p:oleObj>
                </mc:Choice>
                <mc:Fallback>
                  <p:oleObj name="Equation" r:id="rId5" imgW="711000" imgH="431640" progId="Equation.3">
                    <p:embed/>
                    <p:pic>
                      <p:nvPicPr>
                        <p:cNvPr id="1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9249" y="3384725"/>
                          <a:ext cx="2107604" cy="961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Rounded Rectangle 12"/>
            <p:cNvSpPr/>
            <p:nvPr/>
          </p:nvSpPr>
          <p:spPr>
            <a:xfrm>
              <a:off x="3384884" y="3470968"/>
              <a:ext cx="2371969" cy="844358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56059" y="1781888"/>
            <a:ext cx="2078441" cy="400135"/>
            <a:chOff x="1241946" y="2890667"/>
            <a:chExt cx="2771254" cy="533513"/>
          </a:xfrm>
          <a:solidFill>
            <a:schemeClr val="accent5"/>
          </a:solidFill>
        </p:grpSpPr>
        <p:sp>
          <p:nvSpPr>
            <p:cNvPr id="16" name="Rounded Rectangle 15"/>
            <p:cNvSpPr/>
            <p:nvPr/>
          </p:nvSpPr>
          <p:spPr>
            <a:xfrm>
              <a:off x="1241946" y="2890667"/>
              <a:ext cx="2771254" cy="533513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7" name="Object 7"/>
            <p:cNvGraphicFramePr>
              <a:graphicFrameLocks noChangeAspect="1"/>
            </p:cNvGraphicFramePr>
            <p:nvPr/>
          </p:nvGraphicFramePr>
          <p:xfrm>
            <a:off x="1489075" y="2905125"/>
            <a:ext cx="2524125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079032" imgH="215806" progId="Equation.3">
                    <p:embed/>
                  </p:oleObj>
                </mc:Choice>
                <mc:Fallback>
                  <p:oleObj name="Equation" r:id="rId7" imgW="1079032" imgH="215806" progId="Equation.3">
                    <p:embed/>
                    <p:pic>
                      <p:nvPicPr>
                        <p:cNvPr id="17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9075" y="2905125"/>
                          <a:ext cx="2524125" cy="504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" name="Rectangle 19"/>
          <p:cNvSpPr/>
          <p:nvPr/>
        </p:nvSpPr>
        <p:spPr>
          <a:xfrm>
            <a:off x="785673" y="2481455"/>
            <a:ext cx="15726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Arial Narrow" panose="020B0606020202030204" pitchFamily="34" charset="0"/>
              </a:rPr>
              <a:t>V</a:t>
            </a:r>
            <a:r>
              <a:rPr lang="en-US" b="1" i="1" baseline="-25000" dirty="0">
                <a:latin typeface="Arial Narrow" panose="020B0606020202030204" pitchFamily="34" charset="0"/>
              </a:rPr>
              <a:t>GSQ</a:t>
            </a:r>
            <a:r>
              <a:rPr lang="en-US" b="1" i="1" dirty="0">
                <a:latin typeface="Arial Narrow" panose="020B0606020202030204" pitchFamily="34" charset="0"/>
              </a:rPr>
              <a:t> = -4.3 V</a:t>
            </a:r>
          </a:p>
          <a:p>
            <a:endParaRPr lang="en-US" b="1" i="1" dirty="0">
              <a:latin typeface="Arial Narrow" panose="020B0606020202030204" pitchFamily="34" charset="0"/>
            </a:endParaRPr>
          </a:p>
          <a:p>
            <a:r>
              <a:rPr lang="en-US" b="1" i="1" dirty="0">
                <a:latin typeface="Arial Narrow" panose="020B0606020202030204" pitchFamily="34" charset="0"/>
              </a:rPr>
              <a:t>I</a:t>
            </a:r>
            <a:r>
              <a:rPr lang="en-US" b="1" i="1" baseline="-25000" dirty="0">
                <a:latin typeface="Arial Narrow" panose="020B0606020202030204" pitchFamily="34" charset="0"/>
              </a:rPr>
              <a:t>DQ</a:t>
            </a:r>
            <a:r>
              <a:rPr lang="en-US" b="1" i="1" dirty="0">
                <a:latin typeface="Arial Narrow" panose="020B0606020202030204" pitchFamily="34" charset="0"/>
              </a:rPr>
              <a:t> = 1.7 mA</a:t>
            </a:r>
          </a:p>
          <a:p>
            <a:endParaRPr lang="en-US" dirty="0"/>
          </a:p>
          <a:p>
            <a:r>
              <a:rPr lang="en-US" b="1" i="1" dirty="0">
                <a:latin typeface="Arial Narrow" panose="020B0606020202030204" pitchFamily="34" charset="0"/>
              </a:rPr>
              <a:t>V</a:t>
            </a:r>
            <a:r>
              <a:rPr lang="en-US" b="1" i="1" baseline="-25000" dirty="0">
                <a:latin typeface="Arial Narrow" panose="020B0606020202030204" pitchFamily="34" charset="0"/>
              </a:rPr>
              <a:t>D</a:t>
            </a:r>
            <a:r>
              <a:rPr lang="en-US" b="1" i="1" dirty="0">
                <a:latin typeface="Arial Narrow" panose="020B0606020202030204" pitchFamily="34" charset="0"/>
              </a:rPr>
              <a:t> = 9.46 V</a:t>
            </a:r>
          </a:p>
        </p:txBody>
      </p:sp>
    </p:spTree>
    <p:extLst>
      <p:ext uri="{BB962C8B-B14F-4D97-AF65-F5344CB8AC3E}">
        <p14:creationId xmlns:p14="http://schemas.microsoft.com/office/powerpoint/2010/main" val="17408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070" y="503957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D-MOSFET VOLTAGE-DIVIDER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12" y="1470776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D-MOSFET bias circuits are similar to </a:t>
            </a:r>
            <a:r>
              <a:rPr lang="en-US" b="1" i="1" dirty="0">
                <a:solidFill>
                  <a:srgbClr val="00B050"/>
                </a:solidFill>
                <a:latin typeface="Arial Narrow" panose="020B0606020202030204" pitchFamily="34" charset="0"/>
              </a:rPr>
              <a:t>JFETs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4263" y="1911447"/>
            <a:ext cx="4109348" cy="376769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182464" y="2282280"/>
            <a:ext cx="1299410" cy="647771"/>
            <a:chOff x="1540042" y="3692264"/>
            <a:chExt cx="1732547" cy="863694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1853675" y="3824073"/>
            <a:ext cx="1198562" cy="600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07960" imgH="228600" progId="Equation.3">
                    <p:embed/>
                  </p:oleObj>
                </mc:Choice>
                <mc:Fallback>
                  <p:oleObj name="Equation" r:id="rId4" imgW="507960" imgH="228600" progId="Equation.3">
                    <p:embed/>
                    <p:pic>
                      <p:nvPicPr>
                        <p:cNvPr id="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3675" y="3824073"/>
                          <a:ext cx="1198562" cy="600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ounded Rectangle 8"/>
            <p:cNvSpPr/>
            <p:nvPr/>
          </p:nvSpPr>
          <p:spPr>
            <a:xfrm>
              <a:off x="1540042" y="3692264"/>
              <a:ext cx="1732547" cy="863694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50435" y="2293918"/>
            <a:ext cx="1299410" cy="647771"/>
            <a:chOff x="3764003" y="3627572"/>
            <a:chExt cx="1732547" cy="863694"/>
          </a:xfrm>
        </p:grpSpPr>
        <p:graphicFrame>
          <p:nvGraphicFramePr>
            <p:cNvPr id="11" name="Object 9"/>
            <p:cNvGraphicFramePr>
              <a:graphicFrameLocks noChangeAspect="1"/>
            </p:cNvGraphicFramePr>
            <p:nvPr/>
          </p:nvGraphicFramePr>
          <p:xfrm>
            <a:off x="4119225" y="3780664"/>
            <a:ext cx="1022104" cy="557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57200" imgH="228600" progId="Equation.3">
                    <p:embed/>
                  </p:oleObj>
                </mc:Choice>
                <mc:Fallback>
                  <p:oleObj name="Equation" r:id="rId6" imgW="457200" imgH="228600" progId="Equation.3">
                    <p:embed/>
                    <p:pic>
                      <p:nvPicPr>
                        <p:cNvPr id="1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9225" y="3780664"/>
                          <a:ext cx="1022104" cy="557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ounded Rectangle 11"/>
            <p:cNvSpPr/>
            <p:nvPr/>
          </p:nvSpPr>
          <p:spPr>
            <a:xfrm>
              <a:off x="3764003" y="3627572"/>
              <a:ext cx="1732547" cy="863694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49227" y="3085536"/>
            <a:ext cx="2155990" cy="903293"/>
            <a:chOff x="2029059" y="4763271"/>
            <a:chExt cx="2874653" cy="1204391"/>
          </a:xfrm>
        </p:grpSpPr>
        <p:graphicFrame>
          <p:nvGraphicFramePr>
            <p:cNvPr id="14" name="Object 12"/>
            <p:cNvGraphicFramePr>
              <a:graphicFrameLocks noChangeAspect="1"/>
            </p:cNvGraphicFramePr>
            <p:nvPr/>
          </p:nvGraphicFramePr>
          <p:xfrm>
            <a:off x="2161471" y="4891236"/>
            <a:ext cx="2742241" cy="8845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079280" imgH="393480" progId="Equation.3">
                    <p:embed/>
                  </p:oleObj>
                </mc:Choice>
                <mc:Fallback>
                  <p:oleObj name="Equation" r:id="rId8" imgW="1079280" imgH="393480" progId="Equation.3">
                    <p:embed/>
                    <p:pic>
                      <p:nvPicPr>
                        <p:cNvPr id="1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1471" y="4891236"/>
                          <a:ext cx="2742241" cy="8845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ounded Rectangle 14"/>
            <p:cNvSpPr/>
            <p:nvPr/>
          </p:nvSpPr>
          <p:spPr>
            <a:xfrm>
              <a:off x="2029059" y="4763271"/>
              <a:ext cx="2874653" cy="1204391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982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036" y="672038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D-MOSFET VOLTAGE-DIVIDER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789" y="1583993"/>
            <a:ext cx="4512564" cy="4084911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Arial Narrow" panose="020B0606020202030204" pitchFamily="34" charset="0"/>
              </a:rPr>
              <a:t>Graphical Approach 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b="1" dirty="0">
                <a:latin typeface="Arial Narrow" panose="020B0606020202030204" pitchFamily="34" charset="0"/>
              </a:rPr>
              <a:t>to find V</a:t>
            </a:r>
            <a:r>
              <a:rPr lang="en-US" b="1" baseline="-25000" dirty="0">
                <a:latin typeface="Arial Narrow" panose="020B0606020202030204" pitchFamily="34" charset="0"/>
              </a:rPr>
              <a:t>GSQ</a:t>
            </a:r>
            <a:r>
              <a:rPr lang="en-US" b="1" dirty="0">
                <a:latin typeface="Arial Narrow" panose="020B0606020202030204" pitchFamily="34" charset="0"/>
              </a:rPr>
              <a:t> and I</a:t>
            </a:r>
            <a:r>
              <a:rPr lang="en-US" b="1" baseline="-25000" dirty="0">
                <a:latin typeface="Arial Narrow" panose="020B0606020202030204" pitchFamily="34" charset="0"/>
              </a:rPr>
              <a:t>DQ</a:t>
            </a:r>
            <a:r>
              <a:rPr lang="en-US" dirty="0">
                <a:latin typeface="Arial Narrow" panose="020B0606020202030204" pitchFamily="34" charset="0"/>
              </a:rPr>
              <a:t>):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the </a:t>
            </a:r>
            <a:r>
              <a:rPr lang="en-US" sz="1650" b="1" i="1" dirty="0">
                <a:solidFill>
                  <a:srgbClr val="00B0F0"/>
                </a:solidFill>
                <a:latin typeface="Arial Narrow" panose="020B0606020202030204" pitchFamily="34" charset="0"/>
              </a:rPr>
              <a:t>transfer curve </a:t>
            </a:r>
            <a:r>
              <a:rPr lang="en-US" sz="1650" dirty="0">
                <a:latin typeface="Arial Narrow" panose="020B0606020202030204" pitchFamily="34" charset="0"/>
              </a:rPr>
              <a:t>using </a:t>
            </a:r>
            <a:r>
              <a:rPr lang="en-US" sz="1650" b="1" i="1" dirty="0">
                <a:latin typeface="Arial Narrow" panose="020B0606020202030204" pitchFamily="34" charset="0"/>
              </a:rPr>
              <a:t>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DSS</a:t>
            </a:r>
            <a:r>
              <a:rPr lang="en-US" sz="1650" dirty="0">
                <a:latin typeface="Arial Narrow" panose="020B0606020202030204" pitchFamily="34" charset="0"/>
              </a:rPr>
              <a:t>  and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P</a:t>
            </a:r>
            <a:r>
              <a:rPr lang="en-US" sz="1650" dirty="0">
                <a:latin typeface="Arial Narrow" panose="020B0606020202030204" pitchFamily="34" charset="0"/>
              </a:rPr>
              <a:t> using </a:t>
            </a:r>
            <a:r>
              <a:rPr lang="en-US" sz="1650" b="1" i="1" dirty="0">
                <a:solidFill>
                  <a:srgbClr val="00B050"/>
                </a:solidFill>
                <a:latin typeface="Arial Narrow" panose="020B0606020202030204" pitchFamily="34" charset="0"/>
              </a:rPr>
              <a:t>shorthand method</a:t>
            </a:r>
            <a:r>
              <a:rPr lang="en-US" sz="1650" dirty="0">
                <a:latin typeface="Arial Narrow" panose="020B0606020202030204" pitchFamily="34" charset="0"/>
              </a:rPr>
              <a:t>.</a:t>
            </a:r>
          </a:p>
          <a:p>
            <a:pPr marL="740664" lvl="2" indent="0" algn="just">
              <a:buNone/>
            </a:pPr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Take a positive value of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650" dirty="0">
                <a:latin typeface="Arial Narrow" panose="020B0606020202030204" pitchFamily="34" charset="0"/>
              </a:rPr>
              <a:t> and find the </a:t>
            </a:r>
            <a:r>
              <a:rPr lang="en-US" sz="1650" b="1" i="1" dirty="0">
                <a:latin typeface="Arial Narrow" panose="020B0606020202030204" pitchFamily="34" charset="0"/>
              </a:rPr>
              <a:t>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dirty="0">
                <a:latin typeface="Arial Narrow" panose="020B0606020202030204" pitchFamily="34" charset="0"/>
              </a:rPr>
              <a:t> value using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</a:t>
            </a:r>
            <a:r>
              <a:rPr lang="en-US" sz="1650" b="1" i="1" dirty="0">
                <a:latin typeface="Arial Narrow" panose="020B0606020202030204" pitchFamily="34" charset="0"/>
              </a:rPr>
              <a:t>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b="1" i="1" dirty="0">
                <a:latin typeface="Arial Narrow" panose="020B0606020202030204" pitchFamily="34" charset="0"/>
              </a:rPr>
              <a:t> vs 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650" b="1" i="1" dirty="0">
                <a:latin typeface="Arial Narrow" panose="020B0606020202030204" pitchFamily="34" charset="0"/>
              </a:rPr>
              <a:t> </a:t>
            </a:r>
            <a:r>
              <a:rPr lang="en-US" sz="1650" dirty="0">
                <a:latin typeface="Arial Narrow" panose="020B0606020202030204" pitchFamily="34" charset="0"/>
              </a:rPr>
              <a:t>using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650" b="1" i="1" dirty="0">
                <a:latin typeface="Arial Narrow" panose="020B0606020202030204" pitchFamily="34" charset="0"/>
              </a:rPr>
              <a:t> = 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</a:t>
            </a:r>
            <a:r>
              <a:rPr lang="en-US" sz="1650" b="1" i="1" dirty="0">
                <a:latin typeface="Arial Narrow" panose="020B0606020202030204" pitchFamily="34" charset="0"/>
              </a:rPr>
              <a:t> - 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b="1" i="1" dirty="0">
                <a:latin typeface="Arial Narrow" panose="020B0606020202030204" pitchFamily="34" charset="0"/>
              </a:rPr>
              <a:t>R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S</a:t>
            </a:r>
            <a:r>
              <a:rPr lang="en-US" sz="1650" b="1" i="1" dirty="0">
                <a:latin typeface="Arial Narrow" panose="020B0606020202030204" pitchFamily="34" charset="0"/>
              </a:rPr>
              <a:t>.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The Q-point is located at the intersection.</a:t>
            </a:r>
            <a:endParaRPr lang="en-US" sz="1800" dirty="0">
              <a:latin typeface="Arial Narrow" panose="020B0606020202030204" pitchFamily="34" charset="0"/>
            </a:endParaRPr>
          </a:p>
        </p:txBody>
      </p:sp>
      <p:graphicFrame>
        <p:nvGraphicFramePr>
          <p:cNvPr id="6" name="Object 12"/>
          <p:cNvGraphicFramePr>
            <a:graphicFrameLocks noChangeAspect="1"/>
          </p:cNvGraphicFramePr>
          <p:nvPr/>
        </p:nvGraphicFramePr>
        <p:xfrm>
          <a:off x="2332244" y="3626448"/>
          <a:ext cx="2056681" cy="66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280" imgH="393480" progId="Equation.DSMT4">
                  <p:embed/>
                </p:oleObj>
              </mc:Choice>
              <mc:Fallback>
                <p:oleObj name="Equation" r:id="rId2" imgW="1079280" imgH="393480" progId="Equation.DSMT4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2244" y="3626448"/>
                        <a:ext cx="2056681" cy="663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2504" y="1574900"/>
            <a:ext cx="3438389" cy="41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1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End of Lecture-7</a:t>
            </a:r>
          </a:p>
        </p:txBody>
      </p:sp>
    </p:spTree>
    <p:extLst>
      <p:ext uri="{BB962C8B-B14F-4D97-AF65-F5344CB8AC3E}">
        <p14:creationId xmlns:p14="http://schemas.microsoft.com/office/powerpoint/2010/main" val="725649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2886-4D2B-4642-9BEA-7DCE33DBD486}"/>
              </a:ext>
            </a:extLst>
          </p:cNvPr>
          <p:cNvSpPr txBox="1">
            <a:spLocks/>
          </p:cNvSpPr>
          <p:nvPr/>
        </p:nvSpPr>
        <p:spPr>
          <a:xfrm>
            <a:off x="563548" y="605131"/>
            <a:ext cx="7429499" cy="610873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2475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5pPr>
            <a:lvl6pPr marL="257175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6pPr>
            <a:lvl7pPr marL="51435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7pPr>
            <a:lvl8pPr marL="771525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8pPr>
            <a:lvl9pPr marL="10287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2475">
                <a:solidFill>
                  <a:schemeClr val="tx1"/>
                </a:solidFill>
                <a:latin typeface="Calibri" panose="020F0502020204030204" pitchFamily="34" charset="0"/>
                <a:ea typeface="ＭＳ Ｐゴシック"/>
                <a:cs typeface="ＭＳ Ｐゴシック"/>
              </a:defRPr>
            </a:lvl9pPr>
          </a:lstStyle>
          <a:p>
            <a:r>
              <a:rPr lang="en-US"/>
              <a:t> </a:t>
            </a:r>
            <a:r>
              <a:rPr lang="en-US" sz="2700" b="1">
                <a:solidFill>
                  <a:srgbClr val="00B050"/>
                </a:solidFill>
              </a:rPr>
              <a:t>E-MOSFET VOLTAGE-DIVIDER BIAS</a:t>
            </a:r>
            <a:endParaRPr lang="en-US" sz="27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AAAD4-D9AE-B542-A558-33DA30F92185}"/>
              </a:ext>
            </a:extLst>
          </p:cNvPr>
          <p:cNvSpPr txBox="1">
            <a:spLocks/>
          </p:cNvSpPr>
          <p:nvPr/>
        </p:nvSpPr>
        <p:spPr>
          <a:xfrm>
            <a:off x="485411" y="1216003"/>
            <a:ext cx="5588072" cy="4084911"/>
          </a:xfrm>
          <a:prstGeom prst="rect">
            <a:avLst/>
          </a:prstGeom>
        </p:spPr>
        <p:txBody>
          <a:bodyPr>
            <a:noAutofit/>
          </a:bodyPr>
          <a:lstStyle>
            <a:lvl1pPr marL="192881" indent="-192881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ＭＳ Ｐゴシック"/>
              </a:defRPr>
            </a:lvl1pPr>
            <a:lvl2pPr marL="417910" indent="-16073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575" kern="1200">
                <a:solidFill>
                  <a:schemeClr val="tx1"/>
                </a:solidFill>
                <a:latin typeface="+mn-lt"/>
                <a:ea typeface="+mn-ea"/>
                <a:cs typeface="ＭＳ Ｐゴシック"/>
              </a:defRPr>
            </a:lvl2pPr>
            <a:lvl3pPr marL="64293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1350" kern="1200">
                <a:solidFill>
                  <a:schemeClr val="tx1"/>
                </a:solidFill>
                <a:latin typeface="+mn-lt"/>
                <a:ea typeface="+mn-ea"/>
                <a:cs typeface="ＭＳ Ｐゴシック"/>
              </a:defRPr>
            </a:lvl3pPr>
            <a:lvl4pPr marL="900113" indent="-1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1125" kern="1200">
                <a:solidFill>
                  <a:schemeClr val="tx1"/>
                </a:solidFill>
                <a:latin typeface="+mn-lt"/>
                <a:ea typeface="+mn-ea"/>
                <a:cs typeface="ＭＳ Ｐゴシック"/>
              </a:defRPr>
            </a:lvl4pPr>
            <a:lvl5pPr marL="1157288" indent="-1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1125" kern="1200">
                <a:solidFill>
                  <a:schemeClr val="tx1"/>
                </a:solidFill>
                <a:latin typeface="+mn-lt"/>
                <a:ea typeface="+mn-ea"/>
                <a:cs typeface="ＭＳ Ｐゴシック"/>
              </a:defRPr>
            </a:lvl5pPr>
            <a:lvl6pPr marL="1414463" indent="-128588" algn="l" defTabSz="5143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>
                <a:latin typeface="Arial Narrow" panose="020B0606020202030204" pitchFamily="34" charset="0"/>
              </a:rPr>
              <a:t>E-MOSFETs</a:t>
            </a:r>
            <a:r>
              <a:rPr lang="en-US">
                <a:latin typeface="Arial Narrow" panose="020B0606020202030204" pitchFamily="34" charset="0"/>
              </a:rPr>
              <a:t> use the </a:t>
            </a:r>
            <a:r>
              <a:rPr lang="en-US" b="1">
                <a:solidFill>
                  <a:srgbClr val="00B050"/>
                </a:solidFill>
                <a:latin typeface="Arial Narrow" panose="020B0606020202030204" pitchFamily="34" charset="0"/>
              </a:rPr>
              <a:t>same procedure</a:t>
            </a:r>
            <a:r>
              <a:rPr lang="en-US">
                <a:latin typeface="Arial Narrow" panose="020B0606020202030204" pitchFamily="34" charset="0"/>
              </a:rPr>
              <a:t> to </a:t>
            </a:r>
            <a:r>
              <a:rPr lang="en-US" b="1">
                <a:latin typeface="Arial Narrow" panose="020B0606020202030204" pitchFamily="34" charset="0"/>
              </a:rPr>
              <a:t>JFETs</a:t>
            </a:r>
            <a:r>
              <a:rPr lang="en-US">
                <a:latin typeface="Arial Narrow" panose="020B0606020202030204" pitchFamily="34" charset="0"/>
              </a:rPr>
              <a:t> and </a:t>
            </a:r>
            <a:r>
              <a:rPr lang="en-US" b="1">
                <a:latin typeface="Arial Narrow" panose="020B0606020202030204" pitchFamily="34" charset="0"/>
              </a:rPr>
              <a:t>D-MOSFETs.</a:t>
            </a:r>
            <a:endParaRPr lang="en-US" b="1" dirty="0"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03395-7476-014F-BC1C-8CC224C9E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3483" y="1185480"/>
            <a:ext cx="2105516" cy="43892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A3E28BB-86F8-0A41-AC4A-4C8937FF432B}"/>
              </a:ext>
            </a:extLst>
          </p:cNvPr>
          <p:cNvGrpSpPr/>
          <p:nvPr/>
        </p:nvGrpSpPr>
        <p:grpSpPr>
          <a:xfrm>
            <a:off x="2199797" y="1852511"/>
            <a:ext cx="1962458" cy="709723"/>
            <a:chOff x="3509506" y="1470196"/>
            <a:chExt cx="2616611" cy="946297"/>
          </a:xfrm>
          <a:solidFill>
            <a:schemeClr val="accent5"/>
          </a:solidFill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35B1B22-BE37-E342-8FA3-0FAECF22C223}"/>
                </a:ext>
              </a:extLst>
            </p:cNvPr>
            <p:cNvSpPr/>
            <p:nvPr/>
          </p:nvSpPr>
          <p:spPr>
            <a:xfrm>
              <a:off x="3509506" y="1470196"/>
              <a:ext cx="2616611" cy="919000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7" name="Object 4">
              <a:extLst>
                <a:ext uri="{FF2B5EF4-FFF2-40B4-BE49-F238E27FC236}">
                  <a16:creationId xmlns:a16="http://schemas.microsoft.com/office/drawing/2014/main" id="{8D4343F3-5741-E649-A6CF-5712A42167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4635" y="1541765"/>
            <a:ext cx="1766351" cy="874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812520" imgH="431640" progId="Equation.3">
                    <p:embed/>
                  </p:oleObj>
                </mc:Choice>
                <mc:Fallback>
                  <p:oleObj name="Equation" r:id="rId4" imgW="812520" imgH="431640" progId="Equation.3">
                    <p:embed/>
                    <p:pic>
                      <p:nvPicPr>
                        <p:cNvPr id="7" name="Object 4">
                          <a:extLst>
                            <a:ext uri="{FF2B5EF4-FFF2-40B4-BE49-F238E27FC236}">
                              <a16:creationId xmlns:a16="http://schemas.microsoft.com/office/drawing/2014/main" id="{8D4343F3-5741-E649-A6CF-5712A42167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4635" y="1541765"/>
                          <a:ext cx="1766351" cy="874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DFFF88B-0130-B84A-B571-99FA6D761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48" y="2924501"/>
            <a:ext cx="2066723" cy="507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2E4E7F-E21B-504B-9E2C-1D45D8481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9017" y="2949880"/>
            <a:ext cx="2632884" cy="45677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5E6DDAB-455D-7544-B651-ED285795A0BD}"/>
              </a:ext>
            </a:extLst>
          </p:cNvPr>
          <p:cNvGrpSpPr/>
          <p:nvPr/>
        </p:nvGrpSpPr>
        <p:grpSpPr>
          <a:xfrm>
            <a:off x="2221572" y="3899921"/>
            <a:ext cx="2193887" cy="741620"/>
            <a:chOff x="4727643" y="5454007"/>
            <a:chExt cx="2925182" cy="988827"/>
          </a:xfrm>
          <a:solidFill>
            <a:schemeClr val="accent5"/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C9FDF3F7-EB30-E748-A2A9-C1D6AC319493}"/>
                </a:ext>
              </a:extLst>
            </p:cNvPr>
            <p:cNvSpPr/>
            <p:nvPr/>
          </p:nvSpPr>
          <p:spPr>
            <a:xfrm>
              <a:off x="4727643" y="5454007"/>
              <a:ext cx="2925182" cy="988827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2" name="Object 7">
              <a:extLst>
                <a:ext uri="{FF2B5EF4-FFF2-40B4-BE49-F238E27FC236}">
                  <a16:creationId xmlns:a16="http://schemas.microsoft.com/office/drawing/2014/main" id="{87F1068A-5DBD-9840-825B-C105D61CED2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914140" y="5695948"/>
            <a:ext cx="2527300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079280" imgH="241200" progId="Equation.3">
                    <p:embed/>
                  </p:oleObj>
                </mc:Choice>
                <mc:Fallback>
                  <p:oleObj name="Equation" r:id="rId8" imgW="1079280" imgH="241200" progId="Equation.3">
                    <p:embed/>
                    <p:pic>
                      <p:nvPicPr>
                        <p:cNvPr id="12" name="Object 7">
                          <a:extLst>
                            <a:ext uri="{FF2B5EF4-FFF2-40B4-BE49-F238E27FC236}">
                              <a16:creationId xmlns:a16="http://schemas.microsoft.com/office/drawing/2014/main" id="{87F1068A-5DBD-9840-825B-C105D61CED2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4140" y="5695948"/>
                          <a:ext cx="2527300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381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097" y="456622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E-MOSFET VOLTAGE-DIVIDER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097" y="1192108"/>
            <a:ext cx="7957123" cy="4084911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latin typeface="Arial Narrow" panose="020B0606020202030204" pitchFamily="34" charset="0"/>
              </a:rPr>
              <a:t>Graphical Approach: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Calculate the value for 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650" b="1" i="1" dirty="0">
                <a:latin typeface="Arial Narrow" panose="020B0606020202030204" pitchFamily="34" charset="0"/>
              </a:rPr>
              <a:t> vs 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b="1" i="1" dirty="0">
                <a:latin typeface="Arial Narrow" panose="020B0606020202030204" pitchFamily="34" charset="0"/>
              </a:rPr>
              <a:t> </a:t>
            </a:r>
            <a:r>
              <a:rPr lang="en-US" sz="1650" dirty="0">
                <a:latin typeface="Arial Narrow" panose="020B0606020202030204" pitchFamily="34" charset="0"/>
              </a:rPr>
              <a:t>using </a:t>
            </a:r>
          </a:p>
          <a:p>
            <a:pPr marL="514350" lvl="2" indent="0" algn="just">
              <a:buNone/>
            </a:pPr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for:</a:t>
            </a:r>
          </a:p>
          <a:p>
            <a:pPr lvl="4" algn="just"/>
            <a:r>
              <a:rPr lang="en-US" sz="1500" b="1" i="1" dirty="0">
                <a:latin typeface="Arial Narrow" panose="020B0606020202030204" pitchFamily="34" charset="0"/>
              </a:rPr>
              <a:t>V</a:t>
            </a:r>
            <a:r>
              <a:rPr lang="en-US" sz="150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500" b="1" i="1" dirty="0">
                <a:latin typeface="Arial Narrow" panose="020B0606020202030204" pitchFamily="34" charset="0"/>
              </a:rPr>
              <a:t> = V</a:t>
            </a:r>
            <a:r>
              <a:rPr lang="en-US" sz="1500" b="1" i="1" baseline="-25000" dirty="0">
                <a:latin typeface="Arial Narrow" panose="020B0606020202030204" pitchFamily="34" charset="0"/>
              </a:rPr>
              <a:t>G</a:t>
            </a:r>
            <a:r>
              <a:rPr lang="en-US" sz="1500" b="1" i="1" dirty="0">
                <a:latin typeface="Arial Narrow" panose="020B0606020202030204" pitchFamily="34" charset="0"/>
              </a:rPr>
              <a:t> at I</a:t>
            </a:r>
            <a:r>
              <a:rPr lang="en-US" sz="150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500" b="1" i="1" dirty="0">
                <a:latin typeface="Arial Narrow" panose="020B0606020202030204" pitchFamily="34" charset="0"/>
              </a:rPr>
              <a:t> = 0A</a:t>
            </a:r>
          </a:p>
          <a:p>
            <a:pPr lvl="4" algn="just"/>
            <a:r>
              <a:rPr lang="en-US" sz="1500" b="1" i="1" dirty="0">
                <a:latin typeface="Arial Narrow" panose="020B0606020202030204" pitchFamily="34" charset="0"/>
              </a:rPr>
              <a:t>V</a:t>
            </a:r>
            <a:r>
              <a:rPr lang="en-US" sz="150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500" b="1" i="1" dirty="0">
                <a:latin typeface="Arial Narrow" panose="020B0606020202030204" pitchFamily="34" charset="0"/>
              </a:rPr>
              <a:t> = 0V at I</a:t>
            </a:r>
            <a:r>
              <a:rPr lang="en-US" sz="150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500" b="1" i="1" dirty="0">
                <a:latin typeface="Arial Narrow" panose="020B0606020202030204" pitchFamily="34" charset="0"/>
              </a:rPr>
              <a:t> = V</a:t>
            </a:r>
            <a:r>
              <a:rPr lang="en-US" sz="1500" b="1" i="1" baseline="-25000" dirty="0">
                <a:latin typeface="Arial Narrow" panose="020B0606020202030204" pitchFamily="34" charset="0"/>
              </a:rPr>
              <a:t>G</a:t>
            </a:r>
            <a:r>
              <a:rPr lang="en-US" sz="1500" b="1" i="1" dirty="0">
                <a:latin typeface="Arial Narrow" panose="020B0606020202030204" pitchFamily="34" charset="0"/>
              </a:rPr>
              <a:t>/R</a:t>
            </a:r>
            <a:r>
              <a:rPr lang="en-US" sz="1500" b="1" i="1" baseline="-25000" dirty="0">
                <a:latin typeface="Arial Narrow" panose="020B0606020202030204" pitchFamily="34" charset="0"/>
              </a:rPr>
              <a:t>S</a:t>
            </a:r>
          </a:p>
          <a:p>
            <a:pPr lvl="4" algn="just"/>
            <a:endParaRPr lang="en-US" sz="1500" b="1" i="1" baseline="-25000" dirty="0">
              <a:latin typeface="Arial Narrow" panose="020B0606020202030204" pitchFamily="34" charset="0"/>
            </a:endParaRP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Identify the Q-point.</a:t>
            </a:r>
          </a:p>
          <a:p>
            <a:pPr lvl="4" algn="just"/>
            <a:endParaRPr lang="en-US" sz="1500" dirty="0">
              <a:latin typeface="Arial Narrow" panose="020B0606020202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40577" y="1212581"/>
            <a:ext cx="2803560" cy="938516"/>
            <a:chOff x="5497360" y="1052934"/>
            <a:chExt cx="3738080" cy="1251354"/>
          </a:xfrm>
          <a:solidFill>
            <a:schemeClr val="accent5"/>
          </a:solidFill>
        </p:grpSpPr>
        <p:sp>
          <p:nvSpPr>
            <p:cNvPr id="7" name="Rounded Rectangle 6"/>
            <p:cNvSpPr/>
            <p:nvPr/>
          </p:nvSpPr>
          <p:spPr>
            <a:xfrm>
              <a:off x="5497360" y="1052934"/>
              <a:ext cx="3738080" cy="1251354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5789252" y="1097276"/>
            <a:ext cx="3182938" cy="1012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358640" imgH="482400" progId="Equation.3">
                    <p:embed/>
                  </p:oleObj>
                </mc:Choice>
                <mc:Fallback>
                  <p:oleObj name="Equation" r:id="rId2" imgW="1358640" imgH="482400" progId="Equation.3">
                    <p:embed/>
                    <p:pic>
                      <p:nvPicPr>
                        <p:cNvPr id="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9252" y="1097276"/>
                          <a:ext cx="3182938" cy="1012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"/>
          <p:cNvGrpSpPr/>
          <p:nvPr/>
        </p:nvGrpSpPr>
        <p:grpSpPr>
          <a:xfrm>
            <a:off x="3200704" y="2266049"/>
            <a:ext cx="2193887" cy="741620"/>
            <a:chOff x="4727643" y="5454007"/>
            <a:chExt cx="2925182" cy="988827"/>
          </a:xfrm>
          <a:solidFill>
            <a:schemeClr val="accent5"/>
          </a:solidFill>
        </p:grpSpPr>
        <p:sp>
          <p:nvSpPr>
            <p:cNvPr id="11" name="Rounded Rectangle 10"/>
            <p:cNvSpPr/>
            <p:nvPr/>
          </p:nvSpPr>
          <p:spPr>
            <a:xfrm>
              <a:off x="4727643" y="5454007"/>
              <a:ext cx="2925182" cy="988827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2" name="Object 7"/>
            <p:cNvGraphicFramePr>
              <a:graphicFrameLocks noChangeAspect="1"/>
            </p:cNvGraphicFramePr>
            <p:nvPr/>
          </p:nvGraphicFramePr>
          <p:xfrm>
            <a:off x="4914140" y="5695948"/>
            <a:ext cx="2527300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079280" imgH="241200" progId="Equation.3">
                    <p:embed/>
                  </p:oleObj>
                </mc:Choice>
                <mc:Fallback>
                  <p:oleObj name="Equation" r:id="rId4" imgW="1079280" imgH="241200" progId="Equation.3">
                    <p:embed/>
                    <p:pic>
                      <p:nvPicPr>
                        <p:cNvPr id="12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4140" y="5695948"/>
                          <a:ext cx="2527300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773" y="4035734"/>
            <a:ext cx="2066723" cy="5075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0245" y="3429000"/>
            <a:ext cx="3844975" cy="25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090" y="524510"/>
            <a:ext cx="7429499" cy="400829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E-MOSFET VOLTAGE-DIVIDER BIAS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274" y="1476651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Determine </a:t>
            </a:r>
            <a:r>
              <a:rPr lang="en-US" b="1" i="1" dirty="0">
                <a:latin typeface="Arial Narrow" panose="020B0606020202030204" pitchFamily="34" charset="0"/>
              </a:rPr>
              <a:t>I</a:t>
            </a:r>
            <a:r>
              <a:rPr lang="en-US" b="1" i="1" baseline="-25000" dirty="0">
                <a:latin typeface="Arial Narrow" panose="020B0606020202030204" pitchFamily="34" charset="0"/>
              </a:rPr>
              <a:t>D</a:t>
            </a:r>
            <a:r>
              <a:rPr lang="en-US" b="1" i="1" dirty="0">
                <a:latin typeface="Arial Narrow" panose="020B0606020202030204" pitchFamily="34" charset="0"/>
              </a:rPr>
              <a:t>, V</a:t>
            </a:r>
            <a:r>
              <a:rPr lang="en-US" b="1" i="1" baseline="-25000" dirty="0">
                <a:latin typeface="Arial Narrow" panose="020B0606020202030204" pitchFamily="34" charset="0"/>
              </a:rPr>
              <a:t>GS</a:t>
            </a:r>
            <a:r>
              <a:rPr lang="en-US" b="1" i="1" dirty="0">
                <a:latin typeface="Arial Narrow" panose="020B0606020202030204" pitchFamily="34" charset="0"/>
              </a:rPr>
              <a:t>, and V</a:t>
            </a:r>
            <a:r>
              <a:rPr lang="en-US" b="1" i="1" baseline="-25000" dirty="0">
                <a:latin typeface="Arial Narrow" panose="020B0606020202030204" pitchFamily="34" charset="0"/>
              </a:rPr>
              <a:t>DS</a:t>
            </a:r>
            <a:r>
              <a:rPr lang="en-US" b="1" i="1" dirty="0">
                <a:latin typeface="Arial Narrow" panose="020B0606020202030204" pitchFamily="34" charset="0"/>
              </a:rPr>
              <a:t> </a:t>
            </a:r>
            <a:r>
              <a:rPr lang="en-US" dirty="0">
                <a:latin typeface="Arial Narrow" panose="020B0606020202030204" pitchFamily="34" charset="0"/>
              </a:rPr>
              <a:t>for the following network: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5341" y="1635353"/>
            <a:ext cx="3092215" cy="338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840" y="1881602"/>
            <a:ext cx="3724896" cy="642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840" y="2579274"/>
            <a:ext cx="3915778" cy="3547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090" y="2989321"/>
            <a:ext cx="4843756" cy="529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063" y="3624158"/>
            <a:ext cx="4809288" cy="18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1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34" y="538896"/>
            <a:ext cx="8163838" cy="438407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E-MOSFET VOLTAGE-DIVIDER BIAS EXAMPLE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5885" y="2761810"/>
            <a:ext cx="4066558" cy="3114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921" y="1270540"/>
            <a:ext cx="5068583" cy="21261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921" y="3611903"/>
            <a:ext cx="3896633" cy="17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217" y="730284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E-MOSFET FEEDBACK BIAS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8319" y="2095349"/>
            <a:ext cx="4485682" cy="308267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42551" y="2041957"/>
            <a:ext cx="1299410" cy="647771"/>
            <a:chOff x="1540042" y="3692264"/>
            <a:chExt cx="1732547" cy="863694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/>
          </p:nvGraphicFramePr>
          <p:xfrm>
            <a:off x="1853675" y="3824073"/>
            <a:ext cx="1198562" cy="600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507960" imgH="228600" progId="Equation.3">
                    <p:embed/>
                  </p:oleObj>
                </mc:Choice>
                <mc:Fallback>
                  <p:oleObj name="Equation" r:id="rId4" imgW="507960" imgH="228600" progId="Equation.3">
                    <p:embed/>
                    <p:pic>
                      <p:nvPicPr>
                        <p:cNvPr id="8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3675" y="3824073"/>
                          <a:ext cx="1198562" cy="600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ounded Rectangle 8"/>
            <p:cNvSpPr/>
            <p:nvPr/>
          </p:nvSpPr>
          <p:spPr>
            <a:xfrm>
              <a:off x="1540042" y="3692264"/>
              <a:ext cx="1732547" cy="863694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66775" y="2041956"/>
            <a:ext cx="1299410" cy="647771"/>
            <a:chOff x="3764003" y="3627572"/>
            <a:chExt cx="1732547" cy="863694"/>
          </a:xfrm>
        </p:grpSpPr>
        <p:graphicFrame>
          <p:nvGraphicFramePr>
            <p:cNvPr id="11" name="Object 9"/>
            <p:cNvGraphicFramePr>
              <a:graphicFrameLocks noChangeAspect="1"/>
            </p:cNvGraphicFramePr>
            <p:nvPr/>
          </p:nvGraphicFramePr>
          <p:xfrm>
            <a:off x="3964346" y="3779927"/>
            <a:ext cx="1331913" cy="558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596880" imgH="228600" progId="Equation.3">
                    <p:embed/>
                  </p:oleObj>
                </mc:Choice>
                <mc:Fallback>
                  <p:oleObj name="Equation" r:id="rId6" imgW="596880" imgH="228600" progId="Equation.3">
                    <p:embed/>
                    <p:pic>
                      <p:nvPicPr>
                        <p:cNvPr id="11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4346" y="3779927"/>
                          <a:ext cx="1331913" cy="558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ounded Rectangle 11"/>
            <p:cNvSpPr/>
            <p:nvPr/>
          </p:nvSpPr>
          <p:spPr>
            <a:xfrm>
              <a:off x="3764003" y="3627572"/>
              <a:ext cx="1732547" cy="863694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68012" y="4041489"/>
            <a:ext cx="2156164" cy="566730"/>
            <a:chOff x="1957465" y="4424592"/>
            <a:chExt cx="2874885" cy="755640"/>
          </a:xfrm>
        </p:grpSpPr>
        <p:graphicFrame>
          <p:nvGraphicFramePr>
            <p:cNvPr id="14" name="Object 12"/>
            <p:cNvGraphicFramePr>
              <a:graphicFrameLocks noChangeAspect="1"/>
            </p:cNvGraphicFramePr>
            <p:nvPr/>
          </p:nvGraphicFramePr>
          <p:xfrm>
            <a:off x="2089150" y="4491038"/>
            <a:ext cx="2743200" cy="514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079280" imgH="228600" progId="Equation.3">
                    <p:embed/>
                  </p:oleObj>
                </mc:Choice>
                <mc:Fallback>
                  <p:oleObj name="Equation" r:id="rId8" imgW="1079280" imgH="228600" progId="Equation.3">
                    <p:embed/>
                    <p:pic>
                      <p:nvPicPr>
                        <p:cNvPr id="1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9150" y="4491038"/>
                          <a:ext cx="2743200" cy="5143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ounded Rectangle 14"/>
            <p:cNvSpPr/>
            <p:nvPr/>
          </p:nvSpPr>
          <p:spPr>
            <a:xfrm>
              <a:off x="1957465" y="4424592"/>
              <a:ext cx="2874653" cy="755640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96390" y="3016567"/>
            <a:ext cx="1299410" cy="647771"/>
            <a:chOff x="3764003" y="3627572"/>
            <a:chExt cx="1732547" cy="863694"/>
          </a:xfrm>
        </p:grpSpPr>
        <p:graphicFrame>
          <p:nvGraphicFramePr>
            <p:cNvPr id="17" name="Object 9"/>
            <p:cNvGraphicFramePr>
              <a:graphicFrameLocks noChangeAspect="1"/>
            </p:cNvGraphicFramePr>
            <p:nvPr/>
          </p:nvGraphicFramePr>
          <p:xfrm>
            <a:off x="3950109" y="3780607"/>
            <a:ext cx="1360488" cy="5572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609480" imgH="228600" progId="Equation.3">
                    <p:embed/>
                  </p:oleObj>
                </mc:Choice>
                <mc:Fallback>
                  <p:oleObj name="Equation" r:id="rId10" imgW="609480" imgH="228600" progId="Equation.3">
                    <p:embed/>
                    <p:pic>
                      <p:nvPicPr>
                        <p:cNvPr id="1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0109" y="3780607"/>
                          <a:ext cx="1360488" cy="5572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ounded Rectangle 17"/>
            <p:cNvSpPr/>
            <p:nvPr/>
          </p:nvSpPr>
          <p:spPr>
            <a:xfrm>
              <a:off x="3764003" y="3627572"/>
              <a:ext cx="1732547" cy="863694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224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31" y="505300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E-MOSFET FEEDBACK BIAS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89788" y="1583993"/>
            <a:ext cx="7957123" cy="4084911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latin typeface="Arial Narrow" panose="020B0606020202030204" pitchFamily="34" charset="0"/>
              </a:rPr>
              <a:t>Graphical Approach (</a:t>
            </a:r>
            <a:r>
              <a:rPr lang="en-US" dirty="0">
                <a:latin typeface="Arial Narrow" panose="020B0606020202030204" pitchFamily="34" charset="0"/>
              </a:rPr>
              <a:t>to find </a:t>
            </a:r>
            <a:r>
              <a:rPr lang="en-US" b="1" dirty="0">
                <a:latin typeface="Arial Narrow" panose="020B0606020202030204" pitchFamily="34" charset="0"/>
              </a:rPr>
              <a:t>V</a:t>
            </a:r>
            <a:r>
              <a:rPr lang="en-US" b="1" baseline="-25000" dirty="0">
                <a:latin typeface="Arial Narrow" panose="020B0606020202030204" pitchFamily="34" charset="0"/>
              </a:rPr>
              <a:t>GSQ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dirty="0">
                <a:latin typeface="Arial Narrow" panose="020B0606020202030204" pitchFamily="34" charset="0"/>
              </a:rPr>
              <a:t>and</a:t>
            </a:r>
            <a:r>
              <a:rPr lang="en-US" b="1" dirty="0">
                <a:latin typeface="Arial Narrow" panose="020B0606020202030204" pitchFamily="34" charset="0"/>
              </a:rPr>
              <a:t> I</a:t>
            </a:r>
            <a:r>
              <a:rPr lang="en-US" b="1" baseline="-25000" dirty="0">
                <a:latin typeface="Arial Narrow" panose="020B0606020202030204" pitchFamily="34" charset="0"/>
              </a:rPr>
              <a:t>DQ</a:t>
            </a:r>
            <a:r>
              <a:rPr lang="en-US" b="1" dirty="0">
                <a:latin typeface="Arial Narrow" panose="020B0606020202030204" pitchFamily="34" charset="0"/>
              </a:rPr>
              <a:t>):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Calculate the value for 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650" b="1" i="1" dirty="0">
                <a:latin typeface="Arial Narrow" panose="020B0606020202030204" pitchFamily="34" charset="0"/>
              </a:rPr>
              <a:t> vs 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b="1" i="1" dirty="0">
                <a:latin typeface="Arial Narrow" panose="020B0606020202030204" pitchFamily="34" charset="0"/>
              </a:rPr>
              <a:t> </a:t>
            </a:r>
            <a:r>
              <a:rPr lang="en-US" sz="1650" dirty="0">
                <a:latin typeface="Arial Narrow" panose="020B0606020202030204" pitchFamily="34" charset="0"/>
              </a:rPr>
              <a:t>for the range of interest.</a:t>
            </a:r>
          </a:p>
          <a:p>
            <a:pPr marL="740664" lvl="2" indent="0" algn="just">
              <a:buNone/>
            </a:pPr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Plot : 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Identify the Q-point.</a:t>
            </a:r>
          </a:p>
          <a:p>
            <a:pPr lvl="4" algn="just"/>
            <a:endParaRPr lang="en-US" sz="1500" dirty="0">
              <a:latin typeface="Arial Narrow" panose="020B0606020202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124472" y="1604466"/>
            <a:ext cx="2803560" cy="938516"/>
            <a:chOff x="5497360" y="1052934"/>
            <a:chExt cx="3738080" cy="1251354"/>
          </a:xfrm>
          <a:solidFill>
            <a:schemeClr val="accent5"/>
          </a:solidFill>
        </p:grpSpPr>
        <p:sp>
          <p:nvSpPr>
            <p:cNvPr id="8" name="Rounded Rectangle 7"/>
            <p:cNvSpPr/>
            <p:nvPr/>
          </p:nvSpPr>
          <p:spPr>
            <a:xfrm>
              <a:off x="5497360" y="1052934"/>
              <a:ext cx="3738080" cy="1251354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9" name="Object 8"/>
            <p:cNvGraphicFramePr>
              <a:graphicFrameLocks noChangeAspect="1"/>
            </p:cNvGraphicFramePr>
            <p:nvPr/>
          </p:nvGraphicFramePr>
          <p:xfrm>
            <a:off x="5789252" y="1097276"/>
            <a:ext cx="3182938" cy="1012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358640" imgH="482400" progId="Equation.3">
                    <p:embed/>
                  </p:oleObj>
                </mc:Choice>
                <mc:Fallback>
                  <p:oleObj name="Equation" r:id="rId2" imgW="1358640" imgH="482400" progId="Equation.3">
                    <p:embed/>
                    <p:pic>
                      <p:nvPicPr>
                        <p:cNvPr id="9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9252" y="1097276"/>
                          <a:ext cx="3182938" cy="1012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/>
          <p:nvPr/>
        </p:nvGrpSpPr>
        <p:grpSpPr>
          <a:xfrm>
            <a:off x="2172819" y="3309700"/>
            <a:ext cx="2193887" cy="550398"/>
            <a:chOff x="3738340" y="3343085"/>
            <a:chExt cx="2925182" cy="733864"/>
          </a:xfrm>
          <a:solidFill>
            <a:schemeClr val="accent5"/>
          </a:solidFill>
        </p:grpSpPr>
        <p:sp>
          <p:nvSpPr>
            <p:cNvPr id="13" name="Rounded Rectangle 12"/>
            <p:cNvSpPr/>
            <p:nvPr/>
          </p:nvSpPr>
          <p:spPr>
            <a:xfrm>
              <a:off x="3738340" y="3343085"/>
              <a:ext cx="2925182" cy="733864"/>
            </a:xfrm>
            <a:prstGeom prst="roundRect">
              <a:avLst/>
            </a:prstGeom>
            <a:grpFill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4" name="Object 7"/>
            <p:cNvGraphicFramePr>
              <a:graphicFrameLocks noChangeAspect="1"/>
            </p:cNvGraphicFramePr>
            <p:nvPr/>
          </p:nvGraphicFramePr>
          <p:xfrm>
            <a:off x="3924300" y="3452813"/>
            <a:ext cx="2527300" cy="479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079280" imgH="228600" progId="Equation.3">
                    <p:embed/>
                  </p:oleObj>
                </mc:Choice>
                <mc:Fallback>
                  <p:oleObj name="Equation" r:id="rId4" imgW="1079280" imgH="228600" progId="Equation.3">
                    <p:embed/>
                    <p:pic>
                      <p:nvPicPr>
                        <p:cNvPr id="14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4300" y="3452813"/>
                          <a:ext cx="2527300" cy="4794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8350" y="3180962"/>
            <a:ext cx="4315322" cy="250841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311751" y="2748734"/>
            <a:ext cx="2193887" cy="741620"/>
            <a:chOff x="4727643" y="5454007"/>
            <a:chExt cx="2925182" cy="988827"/>
          </a:xfrm>
        </p:grpSpPr>
        <p:sp>
          <p:nvSpPr>
            <p:cNvPr id="18" name="Rounded Rectangle 17"/>
            <p:cNvSpPr/>
            <p:nvPr/>
          </p:nvSpPr>
          <p:spPr>
            <a:xfrm>
              <a:off x="4727643" y="5454007"/>
              <a:ext cx="2925182" cy="988827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9" name="Object 7"/>
            <p:cNvGraphicFramePr>
              <a:graphicFrameLocks noChangeAspect="1"/>
            </p:cNvGraphicFramePr>
            <p:nvPr/>
          </p:nvGraphicFramePr>
          <p:xfrm>
            <a:off x="4914140" y="5695948"/>
            <a:ext cx="2527300" cy="5064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079280" imgH="241200" progId="Equation.3">
                    <p:embed/>
                  </p:oleObj>
                </mc:Choice>
                <mc:Fallback>
                  <p:oleObj name="Equation" r:id="rId8" imgW="1079280" imgH="241200" progId="Equation.3">
                    <p:embed/>
                    <p:pic>
                      <p:nvPicPr>
                        <p:cNvPr id="1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4140" y="5695948"/>
                          <a:ext cx="2527300" cy="5064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4786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741" y="415559"/>
            <a:ext cx="7429499" cy="481676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COMMON EMITTER FIXED BIAS CONFIGURATION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749" y="1321263"/>
            <a:ext cx="3734423" cy="40072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321263"/>
            <a:ext cx="4191101" cy="329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19" y="578223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E-MOSFET FEEDBACK BIAS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720" y="1386544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b="1" i="1" u="sng" dirty="0">
                <a:latin typeface="Arial Narrow" panose="020B0606020202030204" pitchFamily="34" charset="0"/>
              </a:rPr>
              <a:t>Example 7.10:</a:t>
            </a:r>
            <a:r>
              <a:rPr lang="en-US" dirty="0">
                <a:latin typeface="Arial Narrow" panose="020B0606020202030204" pitchFamily="34" charset="0"/>
              </a:rPr>
              <a:t> Determine </a:t>
            </a:r>
            <a:r>
              <a:rPr lang="en-US" b="1" i="1" dirty="0">
                <a:latin typeface="Arial Narrow" panose="020B0606020202030204" pitchFamily="34" charset="0"/>
              </a:rPr>
              <a:t>I</a:t>
            </a:r>
            <a:r>
              <a:rPr lang="en-US" b="1" i="1" baseline="-25000" dirty="0">
                <a:latin typeface="Arial Narrow" panose="020B0606020202030204" pitchFamily="34" charset="0"/>
              </a:rPr>
              <a:t>DQ</a:t>
            </a:r>
            <a:r>
              <a:rPr lang="en-US" b="1" i="1" dirty="0">
                <a:latin typeface="Arial Narrow" panose="020B0606020202030204" pitchFamily="34" charset="0"/>
              </a:rPr>
              <a:t> and V</a:t>
            </a:r>
            <a:r>
              <a:rPr lang="en-US" b="1" i="1" baseline="-25000" dirty="0">
                <a:latin typeface="Arial Narrow" panose="020B0606020202030204" pitchFamily="34" charset="0"/>
              </a:rPr>
              <a:t>DSQ</a:t>
            </a:r>
            <a:r>
              <a:rPr lang="en-US" b="1" i="1" dirty="0">
                <a:latin typeface="Arial Narrow" panose="020B0606020202030204" pitchFamily="34" charset="0"/>
              </a:rPr>
              <a:t> </a:t>
            </a:r>
            <a:r>
              <a:rPr lang="en-US" dirty="0">
                <a:latin typeface="Arial Narrow" panose="020B0606020202030204" pitchFamily="34" charset="0"/>
              </a:rPr>
              <a:t>for the following circuit: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1045" y="1801687"/>
            <a:ext cx="4137235" cy="39849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2829" y="2705948"/>
            <a:ext cx="3256847" cy="165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8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710" y="542608"/>
            <a:ext cx="8116865" cy="372644"/>
          </a:xfrm>
        </p:spPr>
        <p:txBody>
          <a:bodyPr>
            <a:noAutofit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E-MOSFET FEEDBACK BIAS EXAMPLE CONTD.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665" y="1174408"/>
            <a:ext cx="5503867" cy="8642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0888" y="2213673"/>
            <a:ext cx="3155286" cy="32880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826" y="2373909"/>
            <a:ext cx="5661180" cy="7888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315" y="3481114"/>
            <a:ext cx="5493672" cy="169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0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17" y="700747"/>
            <a:ext cx="7429499" cy="429012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E-MOSFET FEEDBACK BIAS EXAMPLE CONTD.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9597" y="1796004"/>
            <a:ext cx="2376494" cy="12900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5472" y="1575671"/>
            <a:ext cx="4547368" cy="43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9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188" y="738946"/>
            <a:ext cx="7429499" cy="610873"/>
          </a:xfrm>
        </p:spPr>
        <p:txBody>
          <a:bodyPr/>
          <a:lstStyle/>
          <a:p>
            <a:r>
              <a:rPr lang="en-US" dirty="0"/>
              <a:t> p-CHANNEL FETs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1845007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For </a:t>
            </a:r>
            <a:r>
              <a:rPr lang="en-US" b="1" dirty="0">
                <a:solidFill>
                  <a:srgbClr val="00B050"/>
                </a:solidFill>
                <a:latin typeface="Arial Narrow" panose="020B0606020202030204" pitchFamily="34" charset="0"/>
              </a:rPr>
              <a:t>p-channel FETs</a:t>
            </a:r>
            <a:r>
              <a:rPr lang="en-US" dirty="0">
                <a:latin typeface="Arial Narrow" panose="020B0606020202030204" pitchFamily="34" charset="0"/>
              </a:rPr>
              <a:t> the </a:t>
            </a:r>
            <a:r>
              <a:rPr lang="en-US" b="1" dirty="0">
                <a:latin typeface="Arial Narrow" panose="020B0606020202030204" pitchFamily="34" charset="0"/>
              </a:rPr>
              <a:t>same</a:t>
            </a:r>
            <a:r>
              <a:rPr lang="en-US" dirty="0">
                <a:latin typeface="Arial Narrow" panose="020B0606020202030204" pitchFamily="34" charset="0"/>
              </a:rPr>
              <a:t> calculations and graphs are used, </a:t>
            </a:r>
            <a:r>
              <a:rPr lang="en-US" b="1" dirty="0">
                <a:latin typeface="Arial Narrow" panose="020B0606020202030204" pitchFamily="34" charset="0"/>
              </a:rPr>
              <a:t>except</a:t>
            </a:r>
            <a:r>
              <a:rPr lang="en-US" dirty="0">
                <a:latin typeface="Arial Narrow" panose="020B0606020202030204" pitchFamily="34" charset="0"/>
              </a:rPr>
              <a:t> that the </a:t>
            </a:r>
            <a:r>
              <a:rPr lang="en-US" b="1" dirty="0">
                <a:solidFill>
                  <a:srgbClr val="C00000"/>
                </a:solidFill>
                <a:latin typeface="Arial Narrow" panose="020B0606020202030204" pitchFamily="34" charset="0"/>
              </a:rPr>
              <a:t>voltage polarities </a:t>
            </a:r>
            <a:r>
              <a:rPr lang="en-US" dirty="0">
                <a:latin typeface="Arial Narrow" panose="020B0606020202030204" pitchFamily="34" charset="0"/>
              </a:rPr>
              <a:t>and </a:t>
            </a:r>
            <a:r>
              <a:rPr lang="en-US" b="1" dirty="0">
                <a:solidFill>
                  <a:srgbClr val="C00000"/>
                </a:solidFill>
                <a:latin typeface="Arial Narrow" panose="020B0606020202030204" pitchFamily="34" charset="0"/>
              </a:rPr>
              <a:t>current directions </a:t>
            </a:r>
            <a:r>
              <a:rPr lang="en-US" dirty="0">
                <a:latin typeface="Arial Narrow" panose="020B0606020202030204" pitchFamily="34" charset="0"/>
              </a:rPr>
              <a:t>are the </a:t>
            </a:r>
            <a:r>
              <a:rPr lang="en-US" b="1" dirty="0">
                <a:latin typeface="Arial Narrow" panose="020B0606020202030204" pitchFamily="34" charset="0"/>
              </a:rPr>
              <a:t>opposite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graphs will be mirrors of the n-channel graphs.</a:t>
            </a:r>
          </a:p>
        </p:txBody>
      </p:sp>
    </p:spTree>
    <p:extLst>
      <p:ext uri="{BB962C8B-B14F-4D97-AF65-F5344CB8AC3E}">
        <p14:creationId xmlns:p14="http://schemas.microsoft.com/office/powerpoint/2010/main" val="8469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End of Lecture-8</a:t>
            </a:r>
          </a:p>
        </p:txBody>
      </p:sp>
    </p:spTree>
    <p:extLst>
      <p:ext uri="{BB962C8B-B14F-4D97-AF65-F5344CB8AC3E}">
        <p14:creationId xmlns:p14="http://schemas.microsoft.com/office/powerpoint/2010/main" val="18730485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6A0929D-BA40-5441-B45E-3443CFF2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42" y="657269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OBJECTIVES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6A4773-170E-2640-ABE3-6A5D623D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914" y="1769947"/>
            <a:ext cx="7550437" cy="3158892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 acquainted with the small-signal ac model for a JFET and MOSFET.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able to perform a small-signal ac analysis of a variety of JFET and MOSFET configurations.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Begin to appreciate the design sequence applied to FET configurations.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effects of a source resistor and load resistor on the input impedance, output impedance and overall gain.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able to analyze cascaded configurations with FETs and/or BJT amplifiers. </a:t>
            </a:r>
          </a:p>
        </p:txBody>
      </p:sp>
    </p:spTree>
    <p:extLst>
      <p:ext uri="{BB962C8B-B14F-4D97-AF65-F5344CB8AC3E}">
        <p14:creationId xmlns:p14="http://schemas.microsoft.com/office/powerpoint/2010/main" val="426115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5"/>
    </mc:Choice>
    <mc:Fallback xmlns="">
      <p:transition spd="slow" advTm="1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A31ABC3-75C4-1D4C-825C-697B34229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89" y="368947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Introduction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E755CC-8E65-474E-812B-5715AFDE5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74" y="1293159"/>
            <a:ext cx="7615451" cy="636689"/>
          </a:xfrm>
        </p:spPr>
        <p:txBody>
          <a:bodyPr>
            <a:no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Field-effect transistor amplifiers provide an excellent voltage gain with the added feature of a high input impedance.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1188BE-3BCA-CC42-A7A1-8DDC4D0BF972}"/>
              </a:ext>
            </a:extLst>
          </p:cNvPr>
          <p:cNvSpPr txBox="1">
            <a:spLocks/>
          </p:cNvSpPr>
          <p:nvPr/>
        </p:nvSpPr>
        <p:spPr>
          <a:xfrm>
            <a:off x="764274" y="2243187"/>
            <a:ext cx="7615451" cy="282368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JFET Small-Signal Model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 analysis of a JFET Configuration requires that a small-signal ac model for the JFET be developed.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i="1" dirty="0">
                <a:solidFill>
                  <a:srgbClr val="00AAED"/>
                </a:solidFill>
                <a:latin typeface="Times" pitchFamily="2" charset="0"/>
              </a:rPr>
              <a:t>The gate-to-source voltage controls the drain-to-source (channel) current of a JFET.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Times" pitchFamily="2" charset="0"/>
              </a:rPr>
              <a:t>The </a:t>
            </a:r>
            <a:r>
              <a:rPr lang="en-US" sz="1800" i="1" dirty="0">
                <a:latin typeface="Times" pitchFamily="2" charset="0"/>
              </a:rPr>
              <a:t>change </a:t>
            </a:r>
            <a:r>
              <a:rPr lang="en-US" sz="1800" dirty="0">
                <a:latin typeface="Times" pitchFamily="2" charset="0"/>
              </a:rPr>
              <a:t>in drain current that will result from a </a:t>
            </a:r>
            <a:r>
              <a:rPr lang="en-US" sz="1800" i="1" dirty="0">
                <a:latin typeface="Times" pitchFamily="2" charset="0"/>
              </a:rPr>
              <a:t>change </a:t>
            </a:r>
            <a:r>
              <a:rPr lang="en-US" sz="1800" dirty="0">
                <a:latin typeface="Times" pitchFamily="2" charset="0"/>
              </a:rPr>
              <a:t>in gate-to-source voltage can be determined using the transconductance factor </a:t>
            </a:r>
            <a:r>
              <a:rPr lang="en-US" sz="1800" i="1" dirty="0">
                <a:latin typeface="Times" pitchFamily="2" charset="0"/>
              </a:rPr>
              <a:t>g</a:t>
            </a:r>
            <a:r>
              <a:rPr lang="en-US" sz="1350" i="1" dirty="0">
                <a:latin typeface="Times" pitchFamily="2" charset="0"/>
              </a:rPr>
              <a:t>m </a:t>
            </a:r>
            <a:r>
              <a:rPr lang="en-US" sz="1800" dirty="0">
                <a:latin typeface="Times" pitchFamily="2" charset="0"/>
              </a:rPr>
              <a:t>in the following manner: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FE109A-EC53-D347-8F88-F7CE9F428E8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8944" y="4683655"/>
            <a:ext cx="1820286" cy="3832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EA98AA-1016-2F42-9FCE-F4C24CB7AF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265" y="5236921"/>
            <a:ext cx="1286456" cy="65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7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56"/>
    </mc:Choice>
    <mc:Fallback xmlns="">
      <p:transition spd="slow" advTm="11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4CAFE7-9460-4F45-83D5-C480653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20" y="564989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Graphical Determination of </a:t>
            </a:r>
            <a:r>
              <a:rPr lang="en-US" sz="2400" b="1" i="1" dirty="0">
                <a:solidFill>
                  <a:srgbClr val="0070C0"/>
                </a:solidFill>
              </a:rPr>
              <a:t>g</a:t>
            </a:r>
            <a:r>
              <a:rPr lang="en-US" sz="2400" b="1" i="1" baseline="-25000" dirty="0">
                <a:solidFill>
                  <a:srgbClr val="0070C0"/>
                </a:solidFill>
              </a:rPr>
              <a:t>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A256AC-BEF4-43BE-BDED-CD7B40D78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20" y="1317601"/>
            <a:ext cx="7647047" cy="6108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1D4D97-1478-4C66-A42A-AF55601BA8B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3380" y="2147422"/>
            <a:ext cx="3902803" cy="817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03490D-7AB2-4098-B10F-24077DCF5A2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5937" y="2965375"/>
            <a:ext cx="2796568" cy="274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1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3"/>
    </mc:Choice>
    <mc:Fallback xmlns="">
      <p:transition spd="slow" advTm="5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4CAFE7-9460-4F45-83D5-C480653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13" y="352683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Example:</a:t>
            </a:r>
            <a:endParaRPr lang="en-US" sz="2400" b="1" i="1" baseline="-250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BC21C-3430-D14D-B0B8-BA18B4A30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38141" y="3843338"/>
            <a:ext cx="1955396" cy="1908728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9F2816-D285-4BAE-82B1-05CD4BA9B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79" y="1092622"/>
            <a:ext cx="6487058" cy="1144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BF4FA-9241-4B3C-A0E1-949C5C86D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12" y="2382605"/>
            <a:ext cx="6699939" cy="1230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389EC1-75AF-40F8-8237-467DE4103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44" y="3678163"/>
            <a:ext cx="3746006" cy="190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0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3"/>
    </mc:Choice>
    <mc:Fallback xmlns="">
      <p:transition spd="slow" advTm="5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EDD618E-D335-E14D-9E83-B28C7B9AD6FB}"/>
              </a:ext>
            </a:extLst>
          </p:cNvPr>
          <p:cNvSpPr txBox="1">
            <a:spLocks/>
          </p:cNvSpPr>
          <p:nvPr/>
        </p:nvSpPr>
        <p:spPr>
          <a:xfrm>
            <a:off x="385047" y="158272"/>
            <a:ext cx="7429499" cy="61087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Mathematical Definition of </a:t>
            </a:r>
            <a:r>
              <a:rPr lang="en-US" sz="24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04B5D7-1C8C-544B-AACE-B6315445D5D1}"/>
              </a:ext>
            </a:extLst>
          </p:cNvPr>
          <p:cNvSpPr/>
          <p:nvPr/>
        </p:nvSpPr>
        <p:spPr>
          <a:xfrm>
            <a:off x="546811" y="802599"/>
            <a:ext cx="7105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AAED"/>
                </a:solidFill>
                <a:latin typeface="Times" pitchFamily="2" charset="0"/>
              </a:rPr>
              <a:t>The derivative of a function at a point is equal to the slope of the tangent line drawn at that point.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CC8A8-01BE-4A40-92D5-43436ECD2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11" y="1482384"/>
            <a:ext cx="5714267" cy="26113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8C376D-EFF6-9343-AAE3-C688B0474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11" y="4165255"/>
            <a:ext cx="5232125" cy="2548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91BE35-9557-4143-B8E3-5F7010DBB57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658" y="4620682"/>
            <a:ext cx="1800225" cy="1304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D0897A-8E79-AB4D-9731-FEB897C7484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0960" y="4911194"/>
            <a:ext cx="18002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6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3"/>
    </mc:Choice>
    <mc:Fallback xmlns="">
      <p:transition spd="slow" advTm="5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3" y="568653"/>
            <a:ext cx="8291945" cy="498312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550" b="1" dirty="0">
                <a:solidFill>
                  <a:srgbClr val="00B050"/>
                </a:solidFill>
              </a:rPr>
              <a:t> COMMON EMITTER FIXED BIAS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113" y="1660548"/>
            <a:ext cx="3122323" cy="2453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62556" y="2833420"/>
            <a:ext cx="5319612" cy="2953053"/>
          </a:xfrm>
          <a:prstGeom prst="rect">
            <a:avLst/>
          </a:prstGeom>
        </p:spPr>
      </p:pic>
      <p:sp>
        <p:nvSpPr>
          <p:cNvPr id="8" name="Bent Arrow 7"/>
          <p:cNvSpPr/>
          <p:nvPr/>
        </p:nvSpPr>
        <p:spPr>
          <a:xfrm flipV="1">
            <a:off x="1616050" y="4138261"/>
            <a:ext cx="1846385" cy="838787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73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C876F4-64B5-481B-9B32-EF04C784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67" y="4978166"/>
            <a:ext cx="6374351" cy="9545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5BD5A0-F1D1-438F-9B78-036ABD9A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67" y="3851757"/>
            <a:ext cx="6418234" cy="96547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4CAFE7-9460-4F45-83D5-C480653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5" y="314454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Example</a:t>
            </a:r>
            <a:endParaRPr lang="en-US" sz="2400" b="1" i="1" baseline="-25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281D2-F299-404D-9042-4E43571D0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09" y="925327"/>
            <a:ext cx="7002333" cy="11758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F56D00-F42A-42D7-992A-022931F5B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882" y="2101153"/>
            <a:ext cx="6615719" cy="173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6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3"/>
    </mc:Choice>
    <mc:Fallback xmlns="">
      <p:transition spd="slow" advTm="5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4CAFE7-9460-4F45-83D5-C480653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11" y="225370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Plotting </a:t>
            </a:r>
            <a:r>
              <a:rPr lang="en-US" sz="2400" b="1" i="1" dirty="0">
                <a:solidFill>
                  <a:srgbClr val="0070C0"/>
                </a:solidFill>
              </a:rPr>
              <a:t>g</a:t>
            </a:r>
            <a:r>
              <a:rPr lang="en-US" sz="2400" b="1" i="1" baseline="-25000" dirty="0">
                <a:solidFill>
                  <a:srgbClr val="0070C0"/>
                </a:solidFill>
              </a:rPr>
              <a:t>m</a:t>
            </a:r>
            <a:r>
              <a:rPr lang="en-US" sz="2400" b="1" dirty="0">
                <a:solidFill>
                  <a:srgbClr val="0070C0"/>
                </a:solidFill>
              </a:rPr>
              <a:t> versus </a:t>
            </a:r>
            <a:r>
              <a:rPr lang="en-US" sz="2400" b="1" i="1" dirty="0">
                <a:solidFill>
                  <a:srgbClr val="0070C0"/>
                </a:solidFill>
              </a:rPr>
              <a:t>V</a:t>
            </a:r>
            <a:r>
              <a:rPr lang="en-US" sz="2400" b="1" i="1" baseline="-25000" dirty="0">
                <a:solidFill>
                  <a:srgbClr val="0070C0"/>
                </a:solidFill>
              </a:rPr>
              <a:t>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EEA223-BA84-4419-8898-A93C58E7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38" y="886340"/>
            <a:ext cx="6670122" cy="1288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BDAA56-2063-4064-98D6-7B034245D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88" y="2261073"/>
            <a:ext cx="6079133" cy="816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0CF2F-2B78-4EA9-A910-52DD045CB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88" y="3164321"/>
            <a:ext cx="5471526" cy="547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607631-9D19-41A9-89FE-90D2C5146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163" y="3314864"/>
            <a:ext cx="23336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3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3"/>
    </mc:Choice>
    <mc:Fallback xmlns="">
      <p:transition spd="slow" advTm="5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4CAFE7-9460-4F45-83D5-C480653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81" y="448269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Example</a:t>
            </a:r>
            <a:endParaRPr lang="en-US" sz="2400" b="1" i="1" baseline="-250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582025-AB96-334D-8326-994EA41355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03" y="1515521"/>
            <a:ext cx="6229235" cy="424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6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3"/>
    </mc:Choice>
    <mc:Fallback xmlns="">
      <p:transition spd="slow" advTm="5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4CAFE7-9460-4F45-83D5-C480653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665" y="479472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Effect of </a:t>
            </a:r>
            <a:r>
              <a:rPr lang="en-US" sz="2400" b="1" i="1" dirty="0">
                <a:solidFill>
                  <a:srgbClr val="0070C0"/>
                </a:solidFill>
              </a:rPr>
              <a:t>I</a:t>
            </a:r>
            <a:r>
              <a:rPr lang="en-US" sz="2400" b="1" i="1" baseline="-25000" dirty="0">
                <a:solidFill>
                  <a:srgbClr val="0070C0"/>
                </a:solidFill>
              </a:rPr>
              <a:t>D</a:t>
            </a:r>
            <a:r>
              <a:rPr lang="en-US" sz="2400" b="1" dirty="0">
                <a:solidFill>
                  <a:srgbClr val="0070C0"/>
                </a:solidFill>
              </a:rPr>
              <a:t> on </a:t>
            </a:r>
            <a:r>
              <a:rPr lang="en-US" sz="2400" b="1" i="1" dirty="0">
                <a:solidFill>
                  <a:srgbClr val="0070C0"/>
                </a:solidFill>
              </a:rPr>
              <a:t>g</a:t>
            </a:r>
            <a:r>
              <a:rPr lang="en-US" sz="2400" b="1" i="1" baseline="-25000" dirty="0">
                <a:solidFill>
                  <a:srgbClr val="0070C0"/>
                </a:solidFill>
              </a:rPr>
              <a:t>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485D02-47BA-465A-8D88-D78F3DBB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0" y="1212158"/>
            <a:ext cx="6189257" cy="1129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B49DA4-79FB-4B92-B65C-A2D81B686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0" y="2547605"/>
            <a:ext cx="5716716" cy="909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DF30CB-E41A-4435-A6FF-053022335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0" y="3533438"/>
            <a:ext cx="5846705" cy="11295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DCD6F2-BEB4-44EF-B9F7-C6CE50196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571" y="4663034"/>
            <a:ext cx="379095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37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3"/>
    </mc:Choice>
    <mc:Fallback xmlns="">
      <p:transition spd="slow" advTm="5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4CAFE7-9460-4F45-83D5-C480653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28" y="225244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Example</a:t>
            </a:r>
            <a:endParaRPr lang="en-US" sz="2400" b="1" i="1" baseline="-25000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8227C3-4E9F-4C91-BF70-C9366B8FA7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614" y="476098"/>
            <a:ext cx="6321986" cy="485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8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3"/>
    </mc:Choice>
    <mc:Fallback xmlns="">
      <p:transition spd="slow" advTm="5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End of Lecture-9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60151-275B-234C-B96C-37225154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F6B988-E08C-4CCC-98F2-2921209802BF}" type="slidenum">
              <a:rPr lang="ja-JP" altLang="en-US" smtClean="0"/>
              <a:pPr>
                <a:defRPr/>
              </a:pPr>
              <a:t>135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1868732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8C794C-4C09-324E-A76A-25C072F1C8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94" y="844637"/>
            <a:ext cx="7472527" cy="22173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44A1C1-0955-CD4F-BCF4-8CBA22F4C4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49" y="3172588"/>
            <a:ext cx="7091416" cy="2840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E90721-DC52-824C-80ED-7AC6BF42A6C0}"/>
              </a:ext>
            </a:extLst>
          </p:cNvPr>
          <p:cNvSpPr txBox="1"/>
          <p:nvPr/>
        </p:nvSpPr>
        <p:spPr>
          <a:xfrm>
            <a:off x="623449" y="272388"/>
            <a:ext cx="3571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JFET Small Signal Model</a:t>
            </a:r>
          </a:p>
        </p:txBody>
      </p:sp>
    </p:spTree>
    <p:extLst>
      <p:ext uri="{BB962C8B-B14F-4D97-AF65-F5344CB8AC3E}">
        <p14:creationId xmlns:p14="http://schemas.microsoft.com/office/powerpoint/2010/main" val="145816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4CAFE7-9460-4F45-83D5-C480653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42" y="448268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JFET AC Equivalent Circuit</a:t>
            </a:r>
            <a:endParaRPr lang="en-US" sz="2400" b="1" i="1" baseline="-25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EE0BF2-FCEB-4884-AC6E-CCCE7DA27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43" y="1248712"/>
            <a:ext cx="7217375" cy="1249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A3A27C-F428-41B8-BCA1-B1F06F097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751" y="2776860"/>
            <a:ext cx="3937533" cy="245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8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4CAFE7-9460-4F45-83D5-C480653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169" y="414815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Example</a:t>
            </a:r>
            <a:endParaRPr lang="en-US" sz="2400" b="1" i="1" baseline="-25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E6BBA-3227-4712-9651-C80214EE3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43" y="1139643"/>
            <a:ext cx="7221114" cy="15924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DD0CF-13C2-46C2-BFA9-75EB0896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25" y="2954376"/>
            <a:ext cx="4213476" cy="25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4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4CAFE7-9460-4F45-83D5-C480653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743" y="403663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FIXED-BIAS CONFIGURATION</a:t>
            </a:r>
            <a:endParaRPr lang="en-US" sz="2400" b="1" i="1" baseline="-25000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8E948-F1A8-4EC6-9017-AD0C6C8B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83" y="1103745"/>
            <a:ext cx="6894568" cy="1717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4D239E-22FF-4BFE-8D63-715D4CBB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9667" y="2728514"/>
            <a:ext cx="3025084" cy="303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1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007" y="233767"/>
            <a:ext cx="8354922" cy="488546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sz="2550" b="1" dirty="0">
                <a:solidFill>
                  <a:srgbClr val="00B050"/>
                </a:solidFill>
              </a:rPr>
              <a:t> COMMON EMITTER FIXED BIAS CONFIGURATION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3309" y="788063"/>
            <a:ext cx="4747620" cy="201217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21301" y="1073003"/>
            <a:ext cx="3312941" cy="1656470"/>
            <a:chOff x="829994" y="1167619"/>
            <a:chExt cx="4417255" cy="2208627"/>
          </a:xfrm>
        </p:grpSpPr>
        <p:sp>
          <p:nvSpPr>
            <p:cNvPr id="15" name="Rounded Rectangle 14"/>
            <p:cNvSpPr/>
            <p:nvPr/>
          </p:nvSpPr>
          <p:spPr>
            <a:xfrm>
              <a:off x="829994" y="1167619"/>
              <a:ext cx="3756074" cy="220862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1411" y="1167619"/>
              <a:ext cx="34446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Arial Narrow" panose="020B0606020202030204" pitchFamily="34" charset="0"/>
                </a:rPr>
                <a:t>INPUT IMPEDANCE, </a:t>
              </a:r>
              <a:r>
                <a:rPr lang="en-US" b="1" dirty="0" err="1">
                  <a:solidFill>
                    <a:srgbClr val="00B050"/>
                  </a:solidFill>
                  <a:latin typeface="Arial Narrow" panose="020B0606020202030204" pitchFamily="34" charset="0"/>
                </a:rPr>
                <a:t>Z</a:t>
              </a:r>
              <a:r>
                <a:rPr lang="en-US" b="1" baseline="-25000" dirty="0" err="1">
                  <a:solidFill>
                    <a:srgbClr val="00B050"/>
                  </a:solidFill>
                  <a:latin typeface="Arial Narrow" panose="020B0606020202030204" pitchFamily="34" charset="0"/>
                </a:rPr>
                <a:t>i</a:t>
              </a:r>
              <a:endParaRPr lang="en-US" b="1" baseline="-25000" dirty="0">
                <a:solidFill>
                  <a:srgbClr val="00B050"/>
                </a:solidFill>
                <a:latin typeface="Arial Narrow" panose="020B0606020202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346129" y="1827912"/>
                  <a:ext cx="263073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a14:m>
                  <a:r>
                    <a:rPr lang="en-US" sz="2100" b="1" dirty="0"/>
                    <a:t> </a:t>
                  </a:r>
                  <a:r>
                    <a:rPr lang="el-GR" sz="2100" b="1" dirty="0"/>
                    <a:t>β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129" y="1827912"/>
                  <a:ext cx="2630730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4954" t="-26415" b="-50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346129" y="2630121"/>
                  <a:ext cx="390112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1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100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l-GR" sz="2100" b="1" dirty="0"/>
                    <a:t>β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r>
                    <a:rPr lang="en-US" sz="2100" b="1" dirty="0"/>
                    <a:t>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 baseline="-25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baseline="-2500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 baseline="-25000">
                              <a:latin typeface="Cambria Math" panose="020405030504060302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21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1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r>
                        <m:rPr>
                          <m:nor/>
                        </m:rPr>
                        <a:rPr lang="el-GR" sz="2100" b="1" baseline="-25000" dirty="0"/>
                        <m:t>β</m:t>
                      </m:r>
                      <m:sSub>
                        <m:sSubPr>
                          <m:ctrlPr>
                            <a:rPr lang="el-GR" sz="2100" b="1" i="1" baseline="-25000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baseline="-25000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baseline="-25000" dirty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endParaRPr lang="en-US" sz="2100" b="1" baseline="-25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129" y="2630121"/>
                  <a:ext cx="3901120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3333" t="-26415" b="-50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121301" y="2899406"/>
            <a:ext cx="3321733" cy="1718516"/>
            <a:chOff x="829995" y="3574875"/>
            <a:chExt cx="4428977" cy="2291354"/>
          </a:xfrm>
        </p:grpSpPr>
        <p:sp>
          <p:nvSpPr>
            <p:cNvPr id="17" name="Rounded Rectangle 16"/>
            <p:cNvSpPr/>
            <p:nvPr/>
          </p:nvSpPr>
          <p:spPr>
            <a:xfrm>
              <a:off x="829995" y="3574875"/>
              <a:ext cx="3756074" cy="229135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41412" y="3648135"/>
              <a:ext cx="34446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OUTPUT IMPEDANCE, Z</a:t>
              </a:r>
              <a:r>
                <a:rPr lang="en-US" b="1" baseline="-25000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357852" y="4343688"/>
                  <a:ext cx="263072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a14:m>
                  <a:r>
                    <a:rPr lang="en-US" sz="21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852" y="4343688"/>
                  <a:ext cx="2630729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4630" b="-339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357852" y="5145897"/>
                  <a:ext cx="390112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1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1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r>
                    <a:rPr lang="en-US" sz="2100" b="1" dirty="0"/>
                    <a:t>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 baseline="-25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baseline="-2500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baseline="-2500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1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1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sSub>
                        <m:sSubPr>
                          <m:ctrlPr>
                            <a:rPr lang="el-GR" sz="2100" b="1" i="1" baseline="-25000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baseline="-25000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 baseline="-25000" dirty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endParaRPr lang="en-US" sz="2100" b="1" baseline="-25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852" y="5145897"/>
                  <a:ext cx="3901120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3125" t="-26415" b="-50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3647647" y="2935848"/>
            <a:ext cx="5338689" cy="2230633"/>
            <a:chOff x="4712677" y="3806485"/>
            <a:chExt cx="7118252" cy="2974177"/>
          </a:xfrm>
        </p:grpSpPr>
        <p:sp>
          <p:nvSpPr>
            <p:cNvPr id="19" name="Rounded Rectangle 18"/>
            <p:cNvSpPr/>
            <p:nvPr/>
          </p:nvSpPr>
          <p:spPr>
            <a:xfrm>
              <a:off x="4712677" y="3806485"/>
              <a:ext cx="7033846" cy="297417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41844" y="3909349"/>
              <a:ext cx="34446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 Narrow" panose="020B0606020202030204" pitchFamily="34" charset="0"/>
                </a:rPr>
                <a:t>VOLTAGE GAIN, A</a:t>
              </a:r>
              <a:r>
                <a:rPr lang="en-US" b="1" baseline="-25000" dirty="0">
                  <a:solidFill>
                    <a:srgbClr val="0070C0"/>
                  </a:solidFill>
                  <a:latin typeface="Arial Narrow" panose="020B0606020202030204" pitchFamily="34" charset="0"/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876356" y="4527220"/>
                  <a:ext cx="5610147" cy="584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l-GR" b="1" dirty="0"/>
                            <m:t>β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)=−</m:t>
                      </m:r>
                      <m:r>
                        <m:rPr>
                          <m:nor/>
                        </m:rPr>
                        <a:rPr lang="el-GR" b="1" dirty="0"/>
                        <m:t>β</m:t>
                      </m:r>
                      <m:r>
                        <m:rPr>
                          <m:nor/>
                        </m:rPr>
                        <a:rPr lang="en-US" b="1" dirty="0"/>
                        <m:t>(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l-GR" b="1" dirty="0"/>
                            <m:t>β</m:t>
                          </m:r>
                          <m:sSub>
                            <m:sSubPr>
                              <m:ctrlPr>
                                <a:rPr lang="el-GR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b="1" dirty="0"/>
                    <a:t>)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);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356" y="4527220"/>
                  <a:ext cx="5610147" cy="584604"/>
                </a:xfrm>
                <a:prstGeom prst="rect">
                  <a:avLst/>
                </a:prstGeom>
                <a:blipFill>
                  <a:blip r:embed="rId8"/>
                  <a:stretch>
                    <a:fillRect l="-2029" t="-2778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0199077" y="4430966"/>
                  <a:ext cx="1631852" cy="7536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nor/>
                              </m:rPr>
                              <a:rPr lang="el-GR" b="1" dirty="0"/>
                              <m:t>β</m:t>
                            </m:r>
                            <m:sSub>
                              <m:sSubPr>
                                <m:ctrlPr>
                                  <a:rPr lang="el-G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9077" y="4430966"/>
                  <a:ext cx="1631852" cy="75362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445764" y="5563545"/>
                  <a:ext cx="5895087" cy="6836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2100" b="1" dirty="0"/>
                    <a:t> = 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m:rPr>
                              <m:nor/>
                            </m:rPr>
                            <a:rPr lang="en-US" sz="2100" b="1" dirty="0"/>
                            <m:t> </m:t>
                          </m:r>
                          <m:sSub>
                            <m:sSubPr>
                              <m:ctrlPr>
                                <a:rPr lang="el-GR" sz="21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l-GR" sz="21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2100" b="1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a14:m>
                  <a:r>
                    <a:rPr lang="en-US" sz="2100" b="1" dirty="0"/>
                    <a:t>= 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1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  <m:r>
                        <a:rPr lang="en-US" sz="2100" b="1" i="1" dirty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2100" b="1" i="1" baseline="-25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baseline="-2500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baseline="-2500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1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1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sSub>
                        <m:sSubPr>
                          <m:ctrlPr>
                            <a:rPr lang="el-GR" sz="2100" b="1" i="1" baseline="-25000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baseline="-25000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 baseline="-25000" dirty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r>
                    <a:rPr lang="en-US" sz="2100" b="1" dirty="0"/>
                    <a:t>    </a:t>
                  </a: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5764" y="5563545"/>
                  <a:ext cx="5895087" cy="683605"/>
                </a:xfrm>
                <a:prstGeom prst="rect">
                  <a:avLst/>
                </a:prstGeom>
                <a:blipFill>
                  <a:blip r:embed="rId10"/>
                  <a:stretch>
                    <a:fillRect l="-138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C5A9C9E-1F7C-D8FA-5FFD-5B49073D0FBA}"/>
              </a:ext>
            </a:extLst>
          </p:cNvPr>
          <p:cNvSpPr txBox="1"/>
          <p:nvPr/>
        </p:nvSpPr>
        <p:spPr>
          <a:xfrm>
            <a:off x="121301" y="5348928"/>
            <a:ext cx="90226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latin typeface="Times-Roman"/>
              </a:rPr>
              <a:t>For the majority of situations </a:t>
            </a:r>
            <a:r>
              <a:rPr lang="en-US" sz="2000" b="1" i="1" u="none" strike="noStrike" baseline="0" dirty="0">
                <a:latin typeface="Times-Italic"/>
              </a:rPr>
              <a:t>R </a:t>
            </a:r>
            <a:r>
              <a:rPr lang="en-US" sz="900" b="1" i="1" u="none" strike="noStrike" baseline="0" dirty="0">
                <a:latin typeface="Times-Italic"/>
              </a:rPr>
              <a:t>B </a:t>
            </a:r>
            <a:r>
              <a:rPr lang="en-US" sz="2000" b="1" i="0" u="none" strike="noStrike" baseline="0" dirty="0">
                <a:latin typeface="Times-Roman"/>
              </a:rPr>
              <a:t>is greater than </a:t>
            </a:r>
            <a:r>
              <a:rPr lang="en-US" sz="2000" b="1" i="0" u="none" strike="noStrike" baseline="0" dirty="0">
                <a:latin typeface="PearsonMATH01"/>
              </a:rPr>
              <a:t>b </a:t>
            </a:r>
            <a:r>
              <a:rPr lang="en-US" sz="2000" b="1" i="1" u="none" strike="noStrike" baseline="0" dirty="0">
                <a:latin typeface="Times-Italic"/>
              </a:rPr>
              <a:t>r </a:t>
            </a:r>
            <a:r>
              <a:rPr lang="en-US" sz="900" b="1" i="1" u="none" strike="noStrike" baseline="0" dirty="0">
                <a:latin typeface="Times-Italic"/>
              </a:rPr>
              <a:t>e </a:t>
            </a:r>
            <a:r>
              <a:rPr lang="en-US" sz="2000" b="1" i="0" u="none" strike="noStrike" baseline="0" dirty="0">
                <a:latin typeface="Times-Roman"/>
              </a:rPr>
              <a:t>by more than a factor of 10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5347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24CAFE7-9460-4F45-83D5-C480653D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5" y="303303"/>
            <a:ext cx="7429499" cy="610873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Continued.</a:t>
            </a:r>
            <a:endParaRPr lang="en-US" sz="2400" b="1" i="1" baseline="-250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EA4543-BA7D-104C-9E33-51C35A8631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2541" y="303303"/>
            <a:ext cx="4317264" cy="2583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3FAB3-1470-C84D-9D38-DEB1F2E0A48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8" y="3078191"/>
            <a:ext cx="4453860" cy="252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5CCED-E86D-40F5-A2E0-E6DA9A29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56" y="308951"/>
            <a:ext cx="7324558" cy="14194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B2322F-6315-4339-87D6-85A921A18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56" y="1865630"/>
            <a:ext cx="7438113" cy="1430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D2DF2C-0CC8-4D98-8DB3-26FD60F89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343" y="3561528"/>
            <a:ext cx="3679313" cy="211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2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1AEC75-6E2B-134F-B03E-2711C48647D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040" y="361682"/>
            <a:ext cx="4903526" cy="2317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865E9F-85CF-D94C-B265-C4929DCE46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00" y="2679501"/>
            <a:ext cx="5650700" cy="252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4FA43E-7DE2-964D-8AC3-C1EF1BCC2C1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4" y="5201301"/>
            <a:ext cx="7647125" cy="61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6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8A5263-09CD-4E67-887F-8FAB3B1F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73" y="257673"/>
            <a:ext cx="7223858" cy="2284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E24896-D71D-4D80-9386-6B00D3D89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571" y="1902435"/>
            <a:ext cx="3518441" cy="38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D7B16-7769-4108-912E-729A730C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29" y="291249"/>
            <a:ext cx="5273673" cy="14148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CEE338-978C-46A6-97D6-442234932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57" y="1917571"/>
            <a:ext cx="3012655" cy="1037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75B008-A4D0-48CE-8494-549D0EC27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57" y="3045008"/>
            <a:ext cx="3762316" cy="857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37786-2398-4EF2-BD4D-761B707B1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84" y="4166519"/>
            <a:ext cx="6967255" cy="87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191986" y="2310225"/>
            <a:ext cx="675177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End of Lecture-10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60151-275B-234C-B96C-37225154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F6B988-E08C-4CCC-98F2-2921209802BF}" type="slidenum">
              <a:rPr lang="ja-JP" altLang="en-US" smtClean="0"/>
              <a:pPr>
                <a:defRPr/>
              </a:pPr>
              <a:t>145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78367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971" y="177986"/>
            <a:ext cx="8577796" cy="40367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 COMMON EMITTER FIXED BIAS PHASE RELATIONSHIP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1355" y="821459"/>
            <a:ext cx="5658675" cy="3680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53970" y="1292271"/>
                <a:ext cx="2848525" cy="678263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b="1" dirty="0"/>
                  <a:t> =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m:rPr>
                            <m:nor/>
                          </m:rPr>
                          <a:rPr lang="en-US" sz="2400" b="1" dirty="0"/>
                          <m:t> </m:t>
                        </m:r>
                        <m:sSub>
                          <m:sSubPr>
                            <m:ctrlPr>
                              <a:rPr lang="el-G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l-GR" sz="24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70" y="1292271"/>
                <a:ext cx="2848525" cy="678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53970" y="2338374"/>
            <a:ext cx="2848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Arial Narrow" panose="020B0606020202030204" pitchFamily="34" charset="0"/>
              </a:rPr>
              <a:t>Demonstrating the 180° phase shift between input and output waveforms.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71BF1-3F28-360D-0478-720758C66229}"/>
              </a:ext>
            </a:extLst>
          </p:cNvPr>
          <p:cNvSpPr txBox="1"/>
          <p:nvPr/>
        </p:nvSpPr>
        <p:spPr>
          <a:xfrm>
            <a:off x="116868" y="4869898"/>
            <a:ext cx="891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Why is transistor output inverted?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AD3B2-F472-D782-03DD-0C8403F19EA1}"/>
              </a:ext>
            </a:extLst>
          </p:cNvPr>
          <p:cNvSpPr txBox="1"/>
          <p:nvPr/>
        </p:nvSpPr>
        <p:spPr>
          <a:xfrm>
            <a:off x="116868" y="5243490"/>
            <a:ext cx="9027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inversion is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because of the direction of the current source is the reverse of the 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vbe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so an increase in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vbe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results in decrease of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vce</a:t>
            </a:r>
            <a:endParaRPr lang="en-US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1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5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977" y="237141"/>
            <a:ext cx="7429499" cy="44523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977" y="811561"/>
            <a:ext cx="8034043" cy="989286"/>
          </a:xfrm>
        </p:spPr>
        <p:txBody>
          <a:bodyPr>
            <a:noAutofit/>
          </a:bodyPr>
          <a:lstStyle/>
          <a:p>
            <a:pPr algn="just"/>
            <a:r>
              <a:rPr lang="en-US" b="1" u="sng" dirty="0">
                <a:latin typeface="Arial Narrow" panose="020B0606020202030204" pitchFamily="34" charset="0"/>
              </a:rPr>
              <a:t>EXAMPLE 5.1:</a:t>
            </a:r>
            <a:r>
              <a:rPr lang="en-US" dirty="0">
                <a:latin typeface="Arial Narrow" panose="020B0606020202030204" pitchFamily="34" charset="0"/>
              </a:rPr>
              <a:t>  For the network of Fig. 5.25 :</a:t>
            </a: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Determine </a:t>
            </a:r>
            <a:r>
              <a:rPr lang="en-US" b="1" i="1" dirty="0">
                <a:latin typeface="Arial Narrow" panose="020B0606020202030204" pitchFamily="34" charset="0"/>
              </a:rPr>
              <a:t>r</a:t>
            </a:r>
            <a:r>
              <a:rPr lang="en-US" b="1" i="1" baseline="-25000" dirty="0">
                <a:latin typeface="Arial Narrow" panose="020B0606020202030204" pitchFamily="34" charset="0"/>
              </a:rPr>
              <a:t>e</a:t>
            </a:r>
            <a:r>
              <a:rPr lang="en-US" b="1" i="1" dirty="0">
                <a:latin typeface="Arial Narrow" panose="020B0606020202030204" pitchFamily="34" charset="0"/>
              </a:rPr>
              <a:t>, </a:t>
            </a:r>
            <a:r>
              <a:rPr lang="en-US" b="1" i="1" dirty="0" err="1">
                <a:latin typeface="Arial Narrow" panose="020B0606020202030204" pitchFamily="34" charset="0"/>
              </a:rPr>
              <a:t>Z</a:t>
            </a:r>
            <a:r>
              <a:rPr lang="en-US" b="1" i="1" baseline="-25000" dirty="0" err="1">
                <a:latin typeface="Arial Narrow" panose="020B0606020202030204" pitchFamily="34" charset="0"/>
              </a:rPr>
              <a:t>i</a:t>
            </a:r>
            <a:r>
              <a:rPr lang="en-US" b="1" i="1" baseline="-25000" dirty="0">
                <a:latin typeface="Arial Narrow" panose="020B0606020202030204" pitchFamily="34" charset="0"/>
              </a:rPr>
              <a:t> </a:t>
            </a:r>
            <a:r>
              <a:rPr lang="en-US" dirty="0">
                <a:latin typeface="Arial Narrow" panose="020B0606020202030204" pitchFamily="34" charset="0"/>
              </a:rPr>
              <a:t>(with </a:t>
            </a:r>
            <a:r>
              <a:rPr lang="en-US" b="1" i="1" dirty="0" err="1">
                <a:latin typeface="Arial Narrow" panose="020B0606020202030204" pitchFamily="34" charset="0"/>
              </a:rPr>
              <a:t>r</a:t>
            </a:r>
            <a:r>
              <a:rPr lang="en-US" b="1" i="1" baseline="-25000" dirty="0" err="1">
                <a:latin typeface="Arial Narrow" panose="020B0606020202030204" pitchFamily="34" charset="0"/>
              </a:rPr>
              <a:t>o</a:t>
            </a:r>
            <a:r>
              <a:rPr lang="en-US" b="1" i="1" dirty="0">
                <a:latin typeface="Arial Narrow" panose="020B0606020202030204" pitchFamily="34" charset="0"/>
              </a:rPr>
              <a:t> = ∞</a:t>
            </a:r>
            <a:r>
              <a:rPr lang="en-US" dirty="0">
                <a:latin typeface="Arial Narrow" panose="020B0606020202030204" pitchFamily="34" charset="0"/>
              </a:rPr>
              <a:t>), </a:t>
            </a:r>
            <a:r>
              <a:rPr lang="en-US" b="1" i="1" dirty="0">
                <a:latin typeface="Arial Narrow" panose="020B0606020202030204" pitchFamily="34" charset="0"/>
              </a:rPr>
              <a:t>Z</a:t>
            </a:r>
            <a:r>
              <a:rPr lang="en-US" b="1" i="1" baseline="-25000" dirty="0">
                <a:latin typeface="Arial Narrow" panose="020B0606020202030204" pitchFamily="34" charset="0"/>
              </a:rPr>
              <a:t>o </a:t>
            </a:r>
            <a:r>
              <a:rPr lang="en-US" dirty="0">
                <a:latin typeface="Arial Narrow" panose="020B0606020202030204" pitchFamily="34" charset="0"/>
              </a:rPr>
              <a:t>(with </a:t>
            </a:r>
            <a:r>
              <a:rPr lang="en-US" b="1" i="1" dirty="0" err="1">
                <a:latin typeface="Arial Narrow" panose="020B0606020202030204" pitchFamily="34" charset="0"/>
              </a:rPr>
              <a:t>r</a:t>
            </a:r>
            <a:r>
              <a:rPr lang="en-US" b="1" i="1" baseline="-25000" dirty="0" err="1">
                <a:latin typeface="Arial Narrow" panose="020B0606020202030204" pitchFamily="34" charset="0"/>
              </a:rPr>
              <a:t>o</a:t>
            </a:r>
            <a:r>
              <a:rPr lang="en-US" b="1" i="1" dirty="0">
                <a:latin typeface="Arial Narrow" panose="020B0606020202030204" pitchFamily="34" charset="0"/>
              </a:rPr>
              <a:t> = ∞</a:t>
            </a:r>
            <a:r>
              <a:rPr lang="en-US" dirty="0">
                <a:latin typeface="Arial Narrow" panose="020B0606020202030204" pitchFamily="34" charset="0"/>
              </a:rPr>
              <a:t>), </a:t>
            </a:r>
            <a:r>
              <a:rPr lang="en-US" b="1" i="1" dirty="0">
                <a:latin typeface="Arial Narrow" panose="020B0606020202030204" pitchFamily="34" charset="0"/>
              </a:rPr>
              <a:t>A</a:t>
            </a:r>
            <a:r>
              <a:rPr lang="en-US" b="1" i="1" baseline="-25000" dirty="0">
                <a:latin typeface="Arial Narrow" panose="020B0606020202030204" pitchFamily="34" charset="0"/>
              </a:rPr>
              <a:t>v </a:t>
            </a:r>
            <a:r>
              <a:rPr lang="en-US" dirty="0">
                <a:latin typeface="Arial Narrow" panose="020B0606020202030204" pitchFamily="34" charset="0"/>
              </a:rPr>
              <a:t>(with </a:t>
            </a:r>
            <a:r>
              <a:rPr lang="en-US" b="1" i="1" dirty="0" err="1">
                <a:latin typeface="Arial Narrow" panose="020B0606020202030204" pitchFamily="34" charset="0"/>
              </a:rPr>
              <a:t>r</a:t>
            </a:r>
            <a:r>
              <a:rPr lang="en-US" b="1" i="1" baseline="-25000" dirty="0" err="1">
                <a:latin typeface="Arial Narrow" panose="020B0606020202030204" pitchFamily="34" charset="0"/>
              </a:rPr>
              <a:t>o</a:t>
            </a:r>
            <a:r>
              <a:rPr lang="en-US" b="1" i="1" dirty="0">
                <a:latin typeface="Arial Narrow" panose="020B0606020202030204" pitchFamily="34" charset="0"/>
              </a:rPr>
              <a:t> = ∞</a:t>
            </a:r>
            <a:r>
              <a:rPr lang="en-US" dirty="0">
                <a:latin typeface="Arial Narrow" panose="020B0606020202030204" pitchFamily="34" charset="0"/>
              </a:rPr>
              <a:t>) and Repeat with </a:t>
            </a:r>
            <a:r>
              <a:rPr lang="en-US" b="1" i="1" dirty="0" err="1">
                <a:latin typeface="Arial Narrow" panose="020B0606020202030204" pitchFamily="34" charset="0"/>
              </a:rPr>
              <a:t>r</a:t>
            </a:r>
            <a:r>
              <a:rPr lang="en-US" b="1" i="1" baseline="-25000" dirty="0" err="1">
                <a:latin typeface="Arial Narrow" panose="020B0606020202030204" pitchFamily="34" charset="0"/>
              </a:rPr>
              <a:t>o</a:t>
            </a:r>
            <a:r>
              <a:rPr lang="en-US" b="1" i="1" dirty="0">
                <a:latin typeface="Arial Narrow" panose="020B0606020202030204" pitchFamily="34" charset="0"/>
              </a:rPr>
              <a:t> = 50 k</a:t>
            </a:r>
            <a:r>
              <a:rPr lang="el-GR" b="1" i="1" dirty="0">
                <a:latin typeface="Arial Narrow" panose="020B0606020202030204" pitchFamily="34" charset="0"/>
              </a:rPr>
              <a:t>Ω</a:t>
            </a:r>
            <a:r>
              <a:rPr lang="en-US" b="1" i="1" dirty="0">
                <a:latin typeface="Arial Narrow" panose="020B0606020202030204" pitchFamily="34" charset="0"/>
              </a:rPr>
              <a:t>.</a:t>
            </a: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5134" y="1863914"/>
            <a:ext cx="3398737" cy="31301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977" y="2128328"/>
            <a:ext cx="5203315" cy="28342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860" y="5025652"/>
            <a:ext cx="4124873" cy="74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2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End of Lecture-1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60151-275B-234C-B96C-37225154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F6B988-E08C-4CCC-98F2-2921209802BF}" type="slidenum">
              <a:rPr lang="ja-JP" altLang="en-US" smtClean="0"/>
              <a:pPr>
                <a:defRPr/>
              </a:pPr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1562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946" y="257924"/>
            <a:ext cx="7959436" cy="445238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 COMMON-EMITTER VOLTAGE-DIVIDER BIAS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103" y="1431066"/>
            <a:ext cx="2953107" cy="3263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8818" y="1991347"/>
            <a:ext cx="5403945" cy="21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723" y="359804"/>
            <a:ext cx="7907482" cy="466021"/>
          </a:xfrm>
        </p:spPr>
        <p:txBody>
          <a:bodyPr>
            <a:normAutofit fontScale="90000"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COMMON-EMITTER VOLTAGE-DIVIDER BIAS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7316" y="1107837"/>
            <a:ext cx="5432825" cy="174213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0566" y="1373069"/>
            <a:ext cx="2817056" cy="1656470"/>
            <a:chOff x="829994" y="1167619"/>
            <a:chExt cx="3756074" cy="2208627"/>
          </a:xfrm>
        </p:grpSpPr>
        <p:sp>
          <p:nvSpPr>
            <p:cNvPr id="8" name="Rounded Rectangle 7"/>
            <p:cNvSpPr/>
            <p:nvPr/>
          </p:nvSpPr>
          <p:spPr>
            <a:xfrm>
              <a:off x="829994" y="1167619"/>
              <a:ext cx="3756074" cy="220862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1413" y="1167619"/>
              <a:ext cx="34446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Arial Narrow" panose="020B0606020202030204" pitchFamily="34" charset="0"/>
                </a:rPr>
                <a:t>INPUT IMPEDANCE, </a:t>
              </a:r>
              <a:r>
                <a:rPr lang="en-US" b="1" dirty="0" err="1">
                  <a:solidFill>
                    <a:srgbClr val="00B050"/>
                  </a:solidFill>
                  <a:latin typeface="Arial Narrow" panose="020B0606020202030204" pitchFamily="34" charset="0"/>
                </a:rPr>
                <a:t>Z</a:t>
              </a:r>
              <a:r>
                <a:rPr lang="en-US" b="1" baseline="-25000" dirty="0" err="1">
                  <a:solidFill>
                    <a:srgbClr val="00B050"/>
                  </a:solidFill>
                  <a:latin typeface="Arial Narrow" panose="020B0606020202030204" pitchFamily="34" charset="0"/>
                </a:rPr>
                <a:t>i</a:t>
              </a:r>
              <a:endParaRPr lang="en-US" b="1" baseline="-25000" dirty="0">
                <a:solidFill>
                  <a:srgbClr val="00B050"/>
                </a:solidFill>
                <a:latin typeface="Arial Narrow" panose="020B0606020202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346129" y="1827912"/>
                  <a:ext cx="263072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a14:m>
                  <a:r>
                    <a:rPr lang="en-US" sz="21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129" y="1827912"/>
                  <a:ext cx="2630729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4954" t="-1887" b="-32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346129" y="2630121"/>
                  <a:ext cx="232554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sz="2100" b="1" dirty="0"/>
                    <a:t> </a:t>
                  </a:r>
                  <a14:m>
                    <m:oMath xmlns:m="http://schemas.openxmlformats.org/officeDocument/2006/math">
                      <m:r>
                        <a:rPr lang="en-US" sz="2100" b="1" i="1">
                          <a:latin typeface="Cambria Math" panose="02040503050406030204" pitchFamily="18" charset="0"/>
                        </a:rPr>
                        <m:t>‖ </m:t>
                      </m:r>
                    </m:oMath>
                  </a14:m>
                  <a:r>
                    <a:rPr lang="el-GR" sz="2100" b="1" dirty="0"/>
                    <a:t>β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endParaRPr lang="en-US" sz="2100" b="1" baseline="-250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129" y="2630121"/>
                  <a:ext cx="2325540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5594" t="-26415" b="-50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/>
          <p:cNvGrpSpPr/>
          <p:nvPr/>
        </p:nvGrpSpPr>
        <p:grpSpPr>
          <a:xfrm>
            <a:off x="203785" y="3357330"/>
            <a:ext cx="3321733" cy="1718516"/>
            <a:chOff x="829995" y="3574875"/>
            <a:chExt cx="4428977" cy="2291354"/>
          </a:xfrm>
        </p:grpSpPr>
        <p:sp>
          <p:nvSpPr>
            <p:cNvPr id="13" name="Rounded Rectangle 12"/>
            <p:cNvSpPr/>
            <p:nvPr/>
          </p:nvSpPr>
          <p:spPr>
            <a:xfrm>
              <a:off x="829995" y="3574875"/>
              <a:ext cx="3756074" cy="229135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41412" y="3648135"/>
              <a:ext cx="34446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OUTPUT IMPEDANCE, Z</a:t>
              </a:r>
              <a:r>
                <a:rPr lang="en-US" b="1" baseline="-25000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357852" y="4343688"/>
                  <a:ext cx="263072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a14:m>
                  <a:r>
                    <a:rPr lang="en-US" sz="21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852" y="4343688"/>
                  <a:ext cx="2630729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4630" b="-339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1357852" y="5145897"/>
                  <a:ext cx="390112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1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1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r>
                    <a:rPr lang="en-US" sz="2100" b="1" dirty="0"/>
                    <a:t>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 baseline="-25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baseline="-2500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baseline="-2500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1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1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sSub>
                        <m:sSubPr>
                          <m:ctrlPr>
                            <a:rPr lang="el-GR" sz="2100" b="1" i="1" baseline="-25000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baseline="-25000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 baseline="-25000" dirty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endParaRPr lang="en-US" sz="2100" b="1" baseline="-250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852" y="5145897"/>
                  <a:ext cx="3901120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3125" t="-26415" b="-509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3564383" y="3501699"/>
            <a:ext cx="5338689" cy="2230633"/>
            <a:chOff x="4712677" y="3806485"/>
            <a:chExt cx="7118252" cy="2974177"/>
          </a:xfrm>
        </p:grpSpPr>
        <p:sp>
          <p:nvSpPr>
            <p:cNvPr id="18" name="Rounded Rectangle 17"/>
            <p:cNvSpPr/>
            <p:nvPr/>
          </p:nvSpPr>
          <p:spPr>
            <a:xfrm>
              <a:off x="4712677" y="3806485"/>
              <a:ext cx="7033846" cy="2974177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41844" y="3909349"/>
              <a:ext cx="34446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 Narrow" panose="020B0606020202030204" pitchFamily="34" charset="0"/>
                </a:rPr>
                <a:t>VOLTAGE GAIN, A</a:t>
              </a:r>
              <a:r>
                <a:rPr lang="en-US" b="1" baseline="-25000" dirty="0">
                  <a:solidFill>
                    <a:srgbClr val="0070C0"/>
                  </a:solidFill>
                  <a:latin typeface="Arial Narrow" panose="020B0606020202030204" pitchFamily="34" charset="0"/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876356" y="4527220"/>
                  <a:ext cx="5610147" cy="5846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l-GR" b="1" dirty="0"/>
                            <m:t>β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)=−</m:t>
                      </m:r>
                      <m:r>
                        <m:rPr>
                          <m:nor/>
                        </m:rPr>
                        <a:rPr lang="el-GR" b="1" dirty="0"/>
                        <m:t>β</m:t>
                      </m:r>
                      <m:r>
                        <m:rPr>
                          <m:nor/>
                        </m:rPr>
                        <a:rPr lang="en-US" b="1" dirty="0"/>
                        <m:t>(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nor/>
                            </m:rPr>
                            <a:rPr lang="el-GR" b="1" dirty="0"/>
                            <m:t>β</m:t>
                          </m:r>
                          <m:sSub>
                            <m:sSubPr>
                              <m:ctrlPr>
                                <a:rPr lang="el-GR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b="1" dirty="0"/>
                    <a:t>)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);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356" y="4527220"/>
                  <a:ext cx="5610147" cy="584604"/>
                </a:xfrm>
                <a:prstGeom prst="rect">
                  <a:avLst/>
                </a:prstGeom>
                <a:blipFill>
                  <a:blip r:embed="rId8"/>
                  <a:stretch>
                    <a:fillRect l="-2029" t="-2778" b="-236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0199077" y="4430966"/>
                  <a:ext cx="1631852" cy="7536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r>
                              <m:rPr>
                                <m:nor/>
                              </m:rPr>
                              <a:rPr lang="el-GR" b="1" dirty="0"/>
                              <m:t>β</m:t>
                            </m:r>
                            <m:sSub>
                              <m:sSubPr>
                                <m:ctrlPr>
                                  <a:rPr lang="el-G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9077" y="4430966"/>
                  <a:ext cx="1631852" cy="75362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445764" y="5563545"/>
                  <a:ext cx="5895087" cy="68360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2100" b="1" dirty="0"/>
                    <a:t> = 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‖</m:t>
                          </m:r>
                          <m:r>
                            <m:rPr>
                              <m:nor/>
                            </m:rPr>
                            <a:rPr lang="en-US" sz="2100" b="1" dirty="0"/>
                            <m:t> </m:t>
                          </m:r>
                          <m:sSub>
                            <m:sSubPr>
                              <m:ctrlPr>
                                <a:rPr lang="el-GR" sz="21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l-GR" sz="21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2100" b="1" dirty="0"/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a14:m>
                  <a:r>
                    <a:rPr lang="en-US" sz="2100" b="1" dirty="0"/>
                    <a:t>= 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1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  <m:r>
                        <a:rPr lang="en-US" sz="2100" b="1" i="1" dirty="0">
                          <a:latin typeface="Cambria Math" panose="02040503050406030204" pitchFamily="18" charset="0"/>
                        </a:rPr>
                        <m:t> |</m:t>
                      </m:r>
                      <m:sSub>
                        <m:sSubPr>
                          <m:ctrlPr>
                            <a:rPr lang="en-US" sz="2100" b="1" i="1" baseline="-25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baseline="-2500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baseline="-2500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1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100" b="1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sSub>
                        <m:sSubPr>
                          <m:ctrlPr>
                            <a:rPr lang="el-GR" sz="2100" b="1" i="1" baseline="-25000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baseline="-25000" dirty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 baseline="-25000" dirty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r>
                    <a:rPr lang="en-US" sz="2100" b="1" dirty="0"/>
                    <a:t>    </a:t>
                  </a: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5764" y="5563545"/>
                  <a:ext cx="5895087" cy="683605"/>
                </a:xfrm>
                <a:prstGeom prst="rect">
                  <a:avLst/>
                </a:prstGeom>
                <a:blipFill>
                  <a:blip r:embed="rId10"/>
                  <a:stretch>
                    <a:fillRect l="-138"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255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460" y="848430"/>
            <a:ext cx="2892395" cy="48537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458644"/>
            <a:ext cx="7615451" cy="4210260"/>
          </a:xfrm>
        </p:spPr>
        <p:txBody>
          <a:bodyPr>
            <a:noAutofit/>
          </a:bodyPr>
          <a:lstStyle/>
          <a:p>
            <a:pPr algn="just"/>
            <a:r>
              <a:rPr lang="en-US" sz="1650" dirty="0">
                <a:latin typeface="Arial Narrow" panose="020B0606020202030204" pitchFamily="34" charset="0"/>
              </a:rPr>
              <a:t>Become familiar with there, r</a:t>
            </a:r>
            <a:r>
              <a:rPr lang="en-US" sz="1650" baseline="-25000" dirty="0">
                <a:latin typeface="Arial Narrow" panose="020B0606020202030204" pitchFamily="34" charset="0"/>
              </a:rPr>
              <a:t>e</a:t>
            </a:r>
            <a:r>
              <a:rPr lang="en-US" sz="1650" dirty="0">
                <a:latin typeface="Arial Narrow" panose="020B0606020202030204" pitchFamily="34" charset="0"/>
              </a:rPr>
              <a:t>, hybrid and hybrid pi models for the BJT transistor.</a:t>
            </a:r>
          </a:p>
          <a:p>
            <a:pPr algn="just"/>
            <a:endParaRPr lang="en-US" sz="1650" dirty="0">
              <a:latin typeface="Arial Narrow" panose="020B0606020202030204" pitchFamily="34" charset="0"/>
            </a:endParaRPr>
          </a:p>
          <a:p>
            <a:pPr algn="just"/>
            <a:r>
              <a:rPr lang="en-US" sz="1650" dirty="0">
                <a:latin typeface="Arial Narrow" panose="020B0606020202030204" pitchFamily="34" charset="0"/>
              </a:rPr>
              <a:t>Learn to use the equivalent model to find the important ac parameters for an amplifier.</a:t>
            </a:r>
          </a:p>
          <a:p>
            <a:pPr algn="just"/>
            <a:endParaRPr lang="en-US" sz="1650" dirty="0">
              <a:latin typeface="Arial Narrow" panose="020B0606020202030204" pitchFamily="34" charset="0"/>
            </a:endParaRPr>
          </a:p>
          <a:p>
            <a:pPr algn="just"/>
            <a:r>
              <a:rPr lang="en-US" sz="1650" dirty="0">
                <a:latin typeface="Arial Narrow" panose="020B0606020202030204" pitchFamily="34" charset="0"/>
              </a:rPr>
              <a:t>Understand the effects of a source resistance and load resistor on the overall gain and characteristics of an amplifier.</a:t>
            </a:r>
          </a:p>
          <a:p>
            <a:pPr algn="just"/>
            <a:endParaRPr lang="en-US" sz="1650" dirty="0">
              <a:latin typeface="Arial Narrow" panose="020B0606020202030204" pitchFamily="34" charset="0"/>
            </a:endParaRPr>
          </a:p>
          <a:p>
            <a:pPr algn="just"/>
            <a:r>
              <a:rPr lang="en-US" sz="1650" dirty="0">
                <a:latin typeface="Arial Narrow" panose="020B0606020202030204" pitchFamily="34" charset="0"/>
              </a:rPr>
              <a:t>Become aware of the general ac characteristics of a variety of important BJT configurations.</a:t>
            </a:r>
          </a:p>
          <a:p>
            <a:pPr algn="just"/>
            <a:endParaRPr lang="en-US" sz="1650" dirty="0">
              <a:latin typeface="Arial Narrow" panose="020B0606020202030204" pitchFamily="34" charset="0"/>
            </a:endParaRPr>
          </a:p>
          <a:p>
            <a:pPr algn="just"/>
            <a:r>
              <a:rPr lang="en-US" sz="1650" dirty="0">
                <a:latin typeface="Arial Narrow" panose="020B0606020202030204" pitchFamily="34" charset="0"/>
              </a:rPr>
              <a:t>Begin to understand the advantages associated with the two-port systems approach to single- and multistage amplifiers.</a:t>
            </a:r>
          </a:p>
          <a:p>
            <a:pPr algn="just"/>
            <a:endParaRPr lang="en-US" sz="1650" dirty="0">
              <a:latin typeface="Arial Narrow" panose="020B0606020202030204" pitchFamily="34" charset="0"/>
            </a:endParaRPr>
          </a:p>
          <a:p>
            <a:pPr algn="just"/>
            <a:r>
              <a:rPr lang="en-US" sz="1650" dirty="0">
                <a:latin typeface="Arial Narrow" panose="020B0606020202030204" pitchFamily="34" charset="0"/>
              </a:rPr>
              <a:t>Develop some skill in troubleshooting ac amplifier networks.</a:t>
            </a:r>
          </a:p>
        </p:txBody>
      </p:sp>
    </p:spTree>
    <p:extLst>
      <p:ext uri="{BB962C8B-B14F-4D97-AF65-F5344CB8AC3E}">
        <p14:creationId xmlns:p14="http://schemas.microsoft.com/office/powerpoint/2010/main" val="52982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338" y="248355"/>
            <a:ext cx="7429499" cy="48680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01" y="859227"/>
            <a:ext cx="8312901" cy="913817"/>
          </a:xfrm>
        </p:spPr>
        <p:txBody>
          <a:bodyPr>
            <a:noAutofit/>
          </a:bodyPr>
          <a:lstStyle/>
          <a:p>
            <a:pPr lvl="0" algn="just"/>
            <a:r>
              <a:rPr lang="en-US" b="1" u="sng" dirty="0">
                <a:solidFill>
                  <a:prstClr val="black"/>
                </a:solidFill>
                <a:latin typeface="Arial Narrow" panose="020B0606020202030204" pitchFamily="34" charset="0"/>
              </a:rPr>
              <a:t>EXAMPLE 5.2:</a:t>
            </a: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  For the network of Fig. 5.28 :</a:t>
            </a:r>
          </a:p>
          <a:p>
            <a:pPr lvl="0" algn="just"/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Determine 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r</a:t>
            </a:r>
            <a:r>
              <a:rPr 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e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  <a:r>
              <a:rPr lang="en-US" b="1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Z</a:t>
            </a:r>
            <a:r>
              <a:rPr lang="en-US" b="1" i="1" baseline="-25000" dirty="0" err="1">
                <a:solidFill>
                  <a:prstClr val="black"/>
                </a:solidFill>
                <a:latin typeface="Arial Narrow" panose="020B0606020202030204" pitchFamily="34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Z</a:t>
            </a:r>
            <a:r>
              <a:rPr 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o </a:t>
            </a: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(with </a:t>
            </a:r>
            <a:r>
              <a:rPr lang="en-US" b="1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r</a:t>
            </a:r>
            <a:r>
              <a:rPr lang="en-US" b="1" i="1" baseline="-25000" dirty="0" err="1">
                <a:solidFill>
                  <a:prstClr val="black"/>
                </a:solidFill>
                <a:latin typeface="Arial Narrow" panose="020B0606020202030204" pitchFamily="34" charset="0"/>
              </a:rPr>
              <a:t>o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 = ∞</a:t>
            </a: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), 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A</a:t>
            </a:r>
            <a:r>
              <a:rPr 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v </a:t>
            </a: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(with </a:t>
            </a:r>
            <a:r>
              <a:rPr lang="en-US" b="1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r</a:t>
            </a:r>
            <a:r>
              <a:rPr lang="en-US" b="1" i="1" baseline="-25000" dirty="0" err="1">
                <a:solidFill>
                  <a:prstClr val="black"/>
                </a:solidFill>
                <a:latin typeface="Arial Narrow" panose="020B0606020202030204" pitchFamily="34" charset="0"/>
              </a:rPr>
              <a:t>o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 = ∞</a:t>
            </a: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) and Repeat with </a:t>
            </a:r>
            <a:r>
              <a:rPr lang="en-US" b="1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r</a:t>
            </a:r>
            <a:r>
              <a:rPr lang="en-US" b="1" i="1" baseline="-25000" dirty="0" err="1">
                <a:solidFill>
                  <a:prstClr val="black"/>
                </a:solidFill>
                <a:latin typeface="Arial Narrow" panose="020B0606020202030204" pitchFamily="34" charset="0"/>
              </a:rPr>
              <a:t>o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 = 50 </a:t>
            </a:r>
            <a:r>
              <a:rPr lang="en-US" b="1" i="1" dirty="0">
                <a:latin typeface="Arial Narrow" panose="020B0606020202030204" pitchFamily="34" charset="0"/>
              </a:rPr>
              <a:t>k</a:t>
            </a:r>
            <a:r>
              <a:rPr lang="el-GR" b="1" i="1" dirty="0">
                <a:latin typeface="Arial Narrow" panose="020B0606020202030204" pitchFamily="34" charset="0"/>
              </a:rPr>
              <a:t>Ω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  <a:endParaRPr lang="en-US" dirty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42685" y="1965973"/>
            <a:ext cx="3078124" cy="36627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3191" y="1965973"/>
            <a:ext cx="5615816" cy="319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1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826" y="291376"/>
            <a:ext cx="7429499" cy="5179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EXAMPLE Contd.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505" y="1405573"/>
            <a:ext cx="8217679" cy="378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8265" y="809351"/>
            <a:ext cx="2472909" cy="25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8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27" y="259443"/>
            <a:ext cx="8283854" cy="610873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 COMMON-EMITTER EMITTER-BIAS CONFIGURATION: UNBYPASSED R</a:t>
            </a:r>
            <a:r>
              <a:rPr lang="en-US" sz="2000" b="1" baseline="-25000" dirty="0">
                <a:solidFill>
                  <a:srgbClr val="00B050"/>
                </a:solidFill>
              </a:rPr>
              <a:t>E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208" y="1093340"/>
            <a:ext cx="3138147" cy="3737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6492" y="1197604"/>
            <a:ext cx="5165589" cy="355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4" y="415560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IMPEDANCE CALCULATION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71042" y="1168125"/>
            <a:ext cx="4987234" cy="302445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43712" y="1554546"/>
            <a:ext cx="3391945" cy="3505385"/>
            <a:chOff x="829994" y="1167619"/>
            <a:chExt cx="4487594" cy="4768947"/>
          </a:xfrm>
        </p:grpSpPr>
        <p:grpSp>
          <p:nvGrpSpPr>
            <p:cNvPr id="19" name="Group 18"/>
            <p:cNvGrpSpPr/>
            <p:nvPr/>
          </p:nvGrpSpPr>
          <p:grpSpPr>
            <a:xfrm>
              <a:off x="829994" y="1167619"/>
              <a:ext cx="4487594" cy="4768947"/>
              <a:chOff x="829994" y="1167619"/>
              <a:chExt cx="4487594" cy="4768947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829994" y="1167619"/>
                <a:ext cx="4487594" cy="4768947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555274" y="1335004"/>
                <a:ext cx="3444655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latin typeface="Arial Narrow" panose="020B0606020202030204" pitchFamily="34" charset="0"/>
                  </a:rPr>
                  <a:t>INPUT IMPEDANCE, </a:t>
                </a:r>
                <a:r>
                  <a:rPr lang="en-US" b="1" dirty="0" err="1">
                    <a:solidFill>
                      <a:srgbClr val="00B050"/>
                    </a:solidFill>
                    <a:latin typeface="Arial Narrow" panose="020B0606020202030204" pitchFamily="34" charset="0"/>
                  </a:rPr>
                  <a:t>Z</a:t>
                </a:r>
                <a:r>
                  <a:rPr lang="en-US" b="1" baseline="-25000" dirty="0" err="1">
                    <a:solidFill>
                      <a:srgbClr val="00B050"/>
                    </a:solidFill>
                    <a:latin typeface="Arial Narrow" panose="020B0606020202030204" pitchFamily="34" charset="0"/>
                  </a:rPr>
                  <a:t>i</a:t>
                </a:r>
                <a:endParaRPr lang="en-US" b="1" baseline="-25000" dirty="0">
                  <a:solidFill>
                    <a:srgbClr val="00B050"/>
                  </a:solidFill>
                  <a:latin typeface="Arial Narrow" panose="020B0606020202030204" pitchFamily="34" charset="0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141412" y="1856585"/>
              <a:ext cx="4026316" cy="3896412"/>
              <a:chOff x="1026554" y="1561537"/>
              <a:chExt cx="4026316" cy="38964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026554" y="1561537"/>
                    <a:ext cx="3447184" cy="104977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𝜷</m:t>
                        </m:r>
                        <m:sSub>
                          <m:sSub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</m:oMath>
                    </a14:m>
                    <a:r>
                      <a:rPr lang="en-US" b="1" dirty="0"/>
                      <a:t> </a:t>
                    </a:r>
                  </a:p>
                  <a:p>
                    <a:pPr>
                      <a:lnSpc>
                        <a:spcPct val="150000"/>
                      </a:lnSpc>
                    </a:pPr>
                    <a:r>
                      <a:rPr lang="en-US" b="1" dirty="0"/>
                      <a:t>     = 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𝜷</m:t>
                        </m:r>
                        <m:sSub>
                          <m:sSub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554" y="1561537"/>
                    <a:ext cx="3447184" cy="10497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059" r="-941" b="-178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1026554" y="2588042"/>
                    <a:ext cx="3586965" cy="7939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a14:m>
                    <a:r>
                      <a:rPr lang="en-US" b="1" dirty="0"/>
                      <a:t>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den>
                        </m:f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𝜷</m:t>
                        </m:r>
                        <m:sSub>
                          <m:sSub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554" y="2588042"/>
                    <a:ext cx="3586965" cy="7939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941" r="-905" b="-81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1026554" y="3559879"/>
                    <a:ext cx="4026316" cy="495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</m:oMath>
                    </a14:m>
                    <a:r>
                      <a:rPr lang="en-US" b="1" dirty="0"/>
                      <a:t> </a:t>
                    </a:r>
                    <a14:m>
                      <m:oMath xmlns:m="http://schemas.openxmlformats.org/officeDocument/2006/math"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𝜷</m:t>
                        </m:r>
                        <m:sSub>
                          <m:sSub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b="1" i="1"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0" name="Text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554" y="3559879"/>
                    <a:ext cx="4026316" cy="495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2621" r="-2621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80481" y="4218711"/>
                    <a:ext cx="3663055" cy="495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</m:oMath>
                    </a14:m>
                    <a:r>
                      <a:rPr lang="en-US" b="1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𝒇𝒐𝒓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≫</m:t>
                        </m:r>
                        <m:sSub>
                          <m:sSub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481" y="4218711"/>
                    <a:ext cx="3663055" cy="495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882" r="-443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/>
                  <p:cNvSpPr/>
                  <p:nvPr/>
                </p:nvSpPr>
                <p:spPr>
                  <a:xfrm>
                    <a:off x="1032030" y="4965506"/>
                    <a:ext cx="2007131" cy="49244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||</m:t>
                        </m:r>
                      </m:oMath>
                    </a14:m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030" y="4965506"/>
                    <a:ext cx="2007131" cy="4924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5" name="Group 24"/>
          <p:cNvGrpSpPr/>
          <p:nvPr/>
        </p:nvGrpSpPr>
        <p:grpSpPr>
          <a:xfrm>
            <a:off x="4774723" y="4547017"/>
            <a:ext cx="2817056" cy="1142858"/>
            <a:chOff x="5682932" y="3736745"/>
            <a:chExt cx="3756074" cy="1523810"/>
          </a:xfrm>
        </p:grpSpPr>
        <p:sp>
          <p:nvSpPr>
            <p:cNvPr id="21" name="Rounded Rectangle 20"/>
            <p:cNvSpPr/>
            <p:nvPr/>
          </p:nvSpPr>
          <p:spPr>
            <a:xfrm>
              <a:off x="5682932" y="3736745"/>
              <a:ext cx="3756074" cy="152381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94349" y="3928188"/>
              <a:ext cx="3444655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OUTPUT IMPEDANCE, Z</a:t>
              </a:r>
              <a:r>
                <a:rPr lang="en-US" b="1" baseline="-25000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245604" y="4537122"/>
                  <a:ext cx="2630729" cy="4308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oMath>
                    </m:oMathPara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5604" y="4537122"/>
                  <a:ext cx="2630729" cy="430886"/>
                </a:xfrm>
                <a:prstGeom prst="rect">
                  <a:avLst/>
                </a:prstGeom>
                <a:blipFill>
                  <a:blip r:embed="rId9"/>
                  <a:stretch>
                    <a:fillRect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546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746" y="382106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GAIN CALCULATIONS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5496" y="1180451"/>
            <a:ext cx="4197419" cy="254548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224892" y="1180451"/>
            <a:ext cx="4283613" cy="4105383"/>
            <a:chOff x="735801" y="872862"/>
            <a:chExt cx="5711484" cy="5473844"/>
          </a:xfrm>
        </p:grpSpPr>
        <p:sp>
          <p:nvSpPr>
            <p:cNvPr id="8" name="Rounded Rectangle 7"/>
            <p:cNvSpPr/>
            <p:nvPr/>
          </p:nvSpPr>
          <p:spPr>
            <a:xfrm>
              <a:off x="735801" y="872862"/>
              <a:ext cx="5711484" cy="547384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46416" y="1079021"/>
              <a:ext cx="25743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 Narrow" panose="020B0606020202030204" pitchFamily="34" charset="0"/>
                </a:rPr>
                <a:t>VOLTAGE GAIN, A</a:t>
              </a:r>
              <a:r>
                <a:rPr lang="en-US" b="1" baseline="-25000" dirty="0">
                  <a:solidFill>
                    <a:srgbClr val="0070C0"/>
                  </a:solidFill>
                  <a:latin typeface="Arial Narrow" panose="020B0606020202030204" pitchFamily="34" charset="0"/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330452" y="1798686"/>
                  <a:ext cx="4968677" cy="57742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=−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r>
                    <a:rPr lang="en-US" b="1" dirty="0"/>
                    <a:t> =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a14:m>
                  <a:r>
                    <a:rPr lang="en-US" b="1" dirty="0"/>
                    <a:t>(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b="1" dirty="0"/>
                    <a:t>)</a:t>
                  </a:r>
                  <a:r>
                    <a:rPr lang="en-US" b="1" dirty="0"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r>
                    <a:rPr lang="en-US" b="1" dirty="0"/>
                    <a:t> 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0452" y="1798686"/>
                  <a:ext cx="4968677" cy="577423"/>
                </a:xfrm>
                <a:prstGeom prst="rect">
                  <a:avLst/>
                </a:prstGeom>
                <a:blipFill>
                  <a:blip r:embed="rId4"/>
                  <a:stretch>
                    <a:fillRect l="-2291" t="-2817" b="-126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279357" y="2537285"/>
                  <a:ext cx="3093549" cy="68189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2100" b="1" dirty="0"/>
                    <a:t> = 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1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357" y="2537285"/>
                  <a:ext cx="3093549" cy="681896"/>
                </a:xfrm>
                <a:prstGeom prst="rect">
                  <a:avLst/>
                </a:prstGeom>
                <a:blipFill>
                  <a:blip r:embed="rId5"/>
                  <a:stretch>
                    <a:fillRect t="-1190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1538228" y="3366641"/>
                  <a:ext cx="4473191" cy="495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𝑺𝒖𝒃𝒔𝒕𝒊𝒕𝒖𝒕𝒊𝒏𝒈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1" i="1">
                          <a:latin typeface="Cambria Math" panose="02040503050406030204" pitchFamily="18" charset="0"/>
                        </a:rPr>
                        <m:t>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l-GR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228" y="3366641"/>
                  <a:ext cx="4473191" cy="495777"/>
                </a:xfrm>
                <a:prstGeom prst="rect">
                  <a:avLst/>
                </a:prstGeom>
                <a:blipFill>
                  <a:blip r:embed="rId6"/>
                  <a:stretch>
                    <a:fillRect l="-3267" r="-2359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190218" y="4052319"/>
                  <a:ext cx="3093549" cy="673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2100" b="1" dirty="0"/>
                    <a:t> = 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0218" y="4052319"/>
                  <a:ext cx="3093549" cy="673433"/>
                </a:xfrm>
                <a:prstGeom prst="rect">
                  <a:avLst/>
                </a:prstGeom>
                <a:blipFill>
                  <a:blip r:embed="rId7"/>
                  <a:stretch>
                    <a:fillRect t="-2410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155789" y="4726739"/>
                  <a:ext cx="5150812" cy="495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𝑭𝒐𝒓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𝒕𝒉𝒆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𝒂𝒑𝒑𝒓𝒐𝒙𝒊𝒎𝒂𝒕𝒊𝒐𝒏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</m:oMath>
                  </a14:m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1" i="1">
                          <a:latin typeface="Cambria Math" panose="02040503050406030204" pitchFamily="18" charset="0"/>
                        </a:rPr>
                        <m:t>β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789" y="4726739"/>
                  <a:ext cx="5150812" cy="495777"/>
                </a:xfrm>
                <a:prstGeom prst="rect">
                  <a:avLst/>
                </a:prstGeom>
                <a:blipFill>
                  <a:blip r:embed="rId8"/>
                  <a:stretch>
                    <a:fillRect l="-2050" r="-473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279357" y="5317381"/>
                  <a:ext cx="3093549" cy="6733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2100" b="1" dirty="0"/>
                    <a:t> = -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357" y="5317381"/>
                  <a:ext cx="3093549" cy="673347"/>
                </a:xfrm>
                <a:prstGeom prst="rect">
                  <a:avLst/>
                </a:prstGeom>
                <a:blipFill>
                  <a:blip r:embed="rId9"/>
                  <a:stretch>
                    <a:fillRect t="-2410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Rectangle 2"/>
          <p:cNvSpPr/>
          <p:nvPr/>
        </p:nvSpPr>
        <p:spPr>
          <a:xfrm>
            <a:off x="5036636" y="4506776"/>
            <a:ext cx="3196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rial Narrow" panose="020B0606020202030204" pitchFamily="34" charset="0"/>
              </a:rPr>
              <a:t>The </a:t>
            </a:r>
            <a:r>
              <a:rPr lang="en-US" b="1" dirty="0">
                <a:solidFill>
                  <a:srgbClr val="00B050"/>
                </a:solidFill>
                <a:latin typeface="Arial Narrow" panose="020B0606020202030204" pitchFamily="34" charset="0"/>
              </a:rPr>
              <a:t>negative sign </a:t>
            </a:r>
            <a:r>
              <a:rPr lang="en-US" b="1" dirty="0">
                <a:latin typeface="Arial Narrow" panose="020B0606020202030204" pitchFamily="34" charset="0"/>
              </a:rPr>
              <a:t>in gain equations reveals </a:t>
            </a:r>
            <a:r>
              <a:rPr lang="en-US" b="1" dirty="0">
                <a:solidFill>
                  <a:srgbClr val="FF0000"/>
                </a:solidFill>
                <a:latin typeface="Arial Narrow" panose="020B0606020202030204" pitchFamily="34" charset="0"/>
              </a:rPr>
              <a:t>180° phase shift </a:t>
            </a:r>
            <a:r>
              <a:rPr lang="en-US" b="1" dirty="0">
                <a:latin typeface="Arial Narrow" panose="020B0606020202030204" pitchFamily="34" charset="0"/>
              </a:rPr>
              <a:t>between input and output waveforms.</a:t>
            </a:r>
          </a:p>
        </p:txBody>
      </p:sp>
    </p:spTree>
    <p:extLst>
      <p:ext uri="{BB962C8B-B14F-4D97-AF65-F5344CB8AC3E}">
        <p14:creationId xmlns:p14="http://schemas.microsoft.com/office/powerpoint/2010/main" val="276767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649" y="245327"/>
            <a:ext cx="8041764" cy="670468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COMMON-EMITTER EMITTER-BIAS CONFIGURATION: BYPASSED R</a:t>
            </a:r>
            <a:r>
              <a:rPr lang="en-US" sz="2000" b="1" baseline="-25000" dirty="0">
                <a:solidFill>
                  <a:srgbClr val="00B050"/>
                </a:solidFill>
              </a:rPr>
              <a:t>E</a:t>
            </a:r>
            <a:endParaRPr lang="en-US" sz="28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3089" y="2584494"/>
            <a:ext cx="4676738" cy="25919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7364" y="1067452"/>
            <a:ext cx="7853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Arial Narrow" panose="020B0606020202030204" pitchFamily="34" charset="0"/>
              </a:rPr>
              <a:t>Bypassed </a:t>
            </a: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 If R</a:t>
            </a:r>
            <a:r>
              <a:rPr lang="en-US" baseline="-25000" dirty="0">
                <a:latin typeface="Arial Narrow" panose="020B0606020202030204" pitchFamily="34" charset="0"/>
              </a:rPr>
              <a:t>E</a:t>
            </a:r>
            <a:r>
              <a:rPr lang="en-US" dirty="0">
                <a:latin typeface="Arial Narrow" panose="020B0606020202030204" pitchFamily="34" charset="0"/>
              </a:rPr>
              <a:t> is bypassed by an emitter capacitor C</a:t>
            </a:r>
            <a:r>
              <a:rPr lang="en-US" baseline="-25000" dirty="0">
                <a:latin typeface="Arial Narrow" panose="020B0606020202030204" pitchFamily="34" charset="0"/>
              </a:rPr>
              <a:t>E</a:t>
            </a:r>
            <a:r>
              <a:rPr lang="en-US" dirty="0">
                <a:latin typeface="Arial Narrow" panose="020B0606020202030204" pitchFamily="34" charset="0"/>
              </a:rPr>
              <a:t>, the complete r</a:t>
            </a:r>
            <a:r>
              <a:rPr lang="en-US" baseline="-25000" dirty="0">
                <a:latin typeface="Arial Narrow" panose="020B0606020202030204" pitchFamily="34" charset="0"/>
              </a:rPr>
              <a:t>e</a:t>
            </a:r>
            <a:r>
              <a:rPr lang="en-US" dirty="0">
                <a:latin typeface="Arial Narrow" panose="020B0606020202030204" pitchFamily="34" charset="0"/>
              </a:rPr>
              <a:t> equivalent model can be substituted, resulting in the same equivalent network as  Fig. 5.22. Equations of slide no. 13 are therefore applicable. </a:t>
            </a:r>
          </a:p>
        </p:txBody>
      </p:sp>
    </p:spTree>
    <p:extLst>
      <p:ext uri="{BB962C8B-B14F-4D97-AF65-F5344CB8AC3E}">
        <p14:creationId xmlns:p14="http://schemas.microsoft.com/office/powerpoint/2010/main" val="40406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583" y="237141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268" y="870838"/>
            <a:ext cx="8720088" cy="610873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 </a:t>
            </a:r>
            <a:r>
              <a:rPr lang="en-US" b="1" u="sng" dirty="0">
                <a:latin typeface="Arial Narrow" panose="020B0606020202030204" pitchFamily="34" charset="0"/>
              </a:rPr>
              <a:t>EXAMPLE 5.3: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dirty="0">
                <a:latin typeface="Arial Narrow" panose="020B0606020202030204" pitchFamily="34" charset="0"/>
              </a:rPr>
              <a:t>For the network of following Fig, without C</a:t>
            </a:r>
            <a:r>
              <a:rPr lang="en-US" baseline="-25000" dirty="0">
                <a:latin typeface="Arial Narrow" panose="020B0606020202030204" pitchFamily="34" charset="0"/>
              </a:rPr>
              <a:t>E </a:t>
            </a:r>
            <a:r>
              <a:rPr lang="en-US" dirty="0">
                <a:latin typeface="Arial Narrow" panose="020B0606020202030204" pitchFamily="34" charset="0"/>
              </a:rPr>
              <a:t>(</a:t>
            </a:r>
            <a:r>
              <a:rPr lang="en-US" dirty="0" err="1">
                <a:latin typeface="Arial Narrow" panose="020B0606020202030204" pitchFamily="34" charset="0"/>
              </a:rPr>
              <a:t>unbypassed</a:t>
            </a:r>
            <a:r>
              <a:rPr lang="en-US" dirty="0">
                <a:latin typeface="Arial Narrow" panose="020B0606020202030204" pitchFamily="34" charset="0"/>
              </a:rPr>
              <a:t>), determine: 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r</a:t>
            </a:r>
            <a:r>
              <a:rPr 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e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  <a:r>
              <a:rPr lang="en-US" b="1" i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Z</a:t>
            </a:r>
            <a:r>
              <a:rPr lang="en-US" b="1" i="1" baseline="-25000" dirty="0" err="1">
                <a:solidFill>
                  <a:prstClr val="black"/>
                </a:solidFill>
                <a:latin typeface="Arial Narrow" panose="020B0606020202030204" pitchFamily="34" charset="0"/>
              </a:rPr>
              <a:t>i</a:t>
            </a: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Z</a:t>
            </a:r>
            <a:r>
              <a:rPr 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o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 &amp;</a:t>
            </a: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A</a:t>
            </a:r>
            <a:r>
              <a:rPr 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</a:rPr>
              <a:t>v.</a:t>
            </a: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4468" y="1554361"/>
            <a:ext cx="3172888" cy="3889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644" y="1998877"/>
            <a:ext cx="5406863" cy="150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0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162" y="1063491"/>
            <a:ext cx="3173243" cy="3886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31" y="354362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EXAMPLE Contd.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164" y="1252550"/>
            <a:ext cx="5506998" cy="2406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16" y="4021520"/>
            <a:ext cx="4377122" cy="16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3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826" y="410513"/>
            <a:ext cx="8134403" cy="61087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EMITTER-FOLLOWER CONFIGURATION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675" y="4835401"/>
            <a:ext cx="7324731" cy="1129435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This is also known as the common-collector configuration.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The input is applied to the base and the output is taken from the emitter.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There is no phase shift between input and output.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225" y="1407685"/>
            <a:ext cx="2720652" cy="31010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0643" y="1407685"/>
            <a:ext cx="3300825" cy="306230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454366" y="2562272"/>
            <a:ext cx="1213339" cy="71745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3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455" y="984272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IMPEDANCE CALCULATIONS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88657" y="1980467"/>
            <a:ext cx="3856718" cy="2897066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830918" y="2065034"/>
            <a:ext cx="3365696" cy="2253468"/>
            <a:chOff x="1613414" y="1595511"/>
            <a:chExt cx="4487594" cy="3004624"/>
          </a:xfrm>
        </p:grpSpPr>
        <p:sp>
          <p:nvSpPr>
            <p:cNvPr id="19" name="Rounded Rectangle 18"/>
            <p:cNvSpPr/>
            <p:nvPr/>
          </p:nvSpPr>
          <p:spPr>
            <a:xfrm>
              <a:off x="1613414" y="1595511"/>
              <a:ext cx="4487594" cy="300462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402805" y="1754790"/>
              <a:ext cx="34446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Arial Narrow" panose="020B0606020202030204" pitchFamily="34" charset="0"/>
                </a:rPr>
                <a:t>INPUT IMPEDANCE, </a:t>
              </a:r>
              <a:r>
                <a:rPr lang="en-US" b="1" dirty="0" err="1">
                  <a:solidFill>
                    <a:srgbClr val="00B050"/>
                  </a:solidFill>
                  <a:latin typeface="Arial Narrow" panose="020B0606020202030204" pitchFamily="34" charset="0"/>
                </a:rPr>
                <a:t>Z</a:t>
              </a:r>
              <a:r>
                <a:rPr lang="en-US" b="1" baseline="-25000" dirty="0" err="1">
                  <a:solidFill>
                    <a:srgbClr val="00B050"/>
                  </a:solidFill>
                  <a:latin typeface="Arial Narrow" panose="020B0606020202030204" pitchFamily="34" charset="0"/>
                </a:rPr>
                <a:t>i</a:t>
              </a:r>
              <a:endParaRPr lang="en-US" b="1" baseline="-25000" dirty="0">
                <a:solidFill>
                  <a:srgbClr val="00B050"/>
                </a:solidFill>
                <a:latin typeface="Arial Narrow" panose="020B0606020202030204" pitchFamily="34" charset="0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1960807" y="2214530"/>
              <a:ext cx="3691190" cy="1997441"/>
              <a:chOff x="998418" y="1561537"/>
              <a:chExt cx="3691190" cy="22231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26554" y="1561537"/>
                    <a:ext cx="1831441" cy="5517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||</m:t>
                        </m:r>
                      </m:oMath>
                    </a14:m>
                    <a:r>
                      <a:rPr lang="en-US" b="1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</m:oMath>
                    </a14:m>
                    <a:r>
                      <a:rPr lang="en-US" b="1" dirty="0"/>
                      <a:t> </a:t>
                    </a: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554" y="1561537"/>
                    <a:ext cx="1831441" cy="55179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222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998418" y="2121463"/>
                    <a:ext cx="3047586" cy="61659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l-GR" b="1" i="1">
                              <a:latin typeface="Cambria Math" panose="02040503050406030204" pitchFamily="18" charset="0"/>
                            </a:rPr>
                            <m:t>𝜷</m:t>
                          </m:r>
                          <m:sSub>
                            <m:sSubPr>
                              <m:ctrlPr>
                                <a:rPr lang="el-GR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l-GR" b="1" i="1"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418" y="2121463"/>
                    <a:ext cx="3047586" cy="6165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26554" y="2692883"/>
                    <a:ext cx="2201201" cy="5517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</m:oMath>
                    </a14:m>
                    <a:r>
                      <a:rPr lang="en-US" b="1" dirty="0"/>
                      <a:t>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b="1" i="1"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554" y="2692883"/>
                    <a:ext cx="2201201" cy="551798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166" r="-5904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1026554" y="3232883"/>
                    <a:ext cx="3663054" cy="55179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</m:oMath>
                    </a14:m>
                    <a:r>
                      <a:rPr lang="en-US" b="1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       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𝒇𝒐𝒓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≫</m:t>
                        </m:r>
                        <m:sSub>
                          <m:sSub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</m:oMath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6554" y="3232883"/>
                    <a:ext cx="3663054" cy="55179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111" r="-444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9662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645" y="431375"/>
            <a:ext cx="7429499" cy="541746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BJT TRANSISTOR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668" y="1160246"/>
            <a:ext cx="7956132" cy="4782501"/>
          </a:xfrm>
        </p:spPr>
        <p:txBody>
          <a:bodyPr>
            <a:noAutofit/>
          </a:bodyPr>
          <a:lstStyle/>
          <a:p>
            <a:pPr algn="just"/>
            <a:r>
              <a:rPr lang="en-US" b="1" dirty="0">
                <a:latin typeface="Arial Narrow" panose="020B0606020202030204" pitchFamily="34" charset="0"/>
              </a:rPr>
              <a:t>A</a:t>
            </a:r>
            <a:r>
              <a:rPr lang="en-US" b="1" dirty="0">
                <a:solidFill>
                  <a:srgbClr val="00B050"/>
                </a:solidFill>
                <a:latin typeface="Arial Narrow" panose="020B0606020202030204" pitchFamily="34" charset="0"/>
              </a:rPr>
              <a:t> model is an equivalent circuit </a:t>
            </a:r>
            <a:r>
              <a:rPr lang="en-US" dirty="0">
                <a:latin typeface="Arial Narrow" panose="020B0606020202030204" pitchFamily="34" charset="0"/>
              </a:rPr>
              <a:t>that represents the </a:t>
            </a:r>
            <a:r>
              <a:rPr lang="en-US" b="1" dirty="0">
                <a:solidFill>
                  <a:srgbClr val="C00000"/>
                </a:solidFill>
                <a:latin typeface="Arial Narrow" panose="020B0606020202030204" pitchFamily="34" charset="0"/>
              </a:rPr>
              <a:t>AC characteristics of the transistor.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A </a:t>
            </a:r>
            <a:r>
              <a:rPr lang="en-US" b="1" dirty="0">
                <a:solidFill>
                  <a:srgbClr val="00B050"/>
                </a:solidFill>
                <a:latin typeface="Arial Narrow" panose="020B0606020202030204" pitchFamily="34" charset="0"/>
              </a:rPr>
              <a:t>model uses circuit elements </a:t>
            </a:r>
            <a:r>
              <a:rPr lang="en-US" dirty="0">
                <a:latin typeface="Arial Narrow" panose="020B0606020202030204" pitchFamily="34" charset="0"/>
              </a:rPr>
              <a:t>that </a:t>
            </a:r>
            <a:r>
              <a:rPr lang="en-US" b="1" dirty="0">
                <a:solidFill>
                  <a:srgbClr val="C00000"/>
                </a:solidFill>
                <a:latin typeface="Arial Narrow" panose="020B0606020202030204" pitchFamily="34" charset="0"/>
              </a:rPr>
              <a:t>approximate the behavior of the transistor.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There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are two models commonly used </a:t>
            </a:r>
            <a:r>
              <a:rPr lang="en-US" dirty="0">
                <a:latin typeface="Arial Narrow" panose="020B0606020202030204" pitchFamily="34" charset="0"/>
              </a:rPr>
              <a:t>in small signal AC analysis of a transistor:</a:t>
            </a:r>
          </a:p>
          <a:p>
            <a:pPr lvl="2" algn="just"/>
            <a:r>
              <a:rPr lang="en-US" sz="1650" b="1" dirty="0">
                <a:latin typeface="Arial Narrow" panose="020B0606020202030204" pitchFamily="34" charset="0"/>
              </a:rPr>
              <a:t>r</a:t>
            </a:r>
            <a:r>
              <a:rPr lang="en-US" sz="1800" b="1" baseline="-25000" dirty="0">
                <a:latin typeface="Arial Narrow" panose="020B0606020202030204" pitchFamily="34" charset="0"/>
              </a:rPr>
              <a:t>e</a:t>
            </a:r>
            <a:r>
              <a:rPr lang="en-US" sz="1800" b="1" dirty="0">
                <a:latin typeface="Arial Narrow" panose="020B0606020202030204" pitchFamily="34" charset="0"/>
              </a:rPr>
              <a:t> model</a:t>
            </a:r>
          </a:p>
          <a:p>
            <a:pPr lvl="2" algn="just"/>
            <a:r>
              <a:rPr lang="en-US" sz="1650" b="1" dirty="0">
                <a:latin typeface="Arial Narrow" panose="020B0606020202030204" pitchFamily="34" charset="0"/>
              </a:rPr>
              <a:t>Hybrid equivalent 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2936" y="3650754"/>
            <a:ext cx="3025658" cy="23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094" y="437862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IMPEDANCE CALCULATIONS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2707" y="1093891"/>
            <a:ext cx="3108614" cy="233510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06658" y="1423724"/>
            <a:ext cx="4505179" cy="4010552"/>
            <a:chOff x="914399" y="968991"/>
            <a:chExt cx="6006905" cy="5347403"/>
          </a:xfrm>
        </p:grpSpPr>
        <p:sp>
          <p:nvSpPr>
            <p:cNvPr id="8" name="Rounded Rectangle 7"/>
            <p:cNvSpPr/>
            <p:nvPr/>
          </p:nvSpPr>
          <p:spPr>
            <a:xfrm>
              <a:off x="914399" y="968991"/>
              <a:ext cx="6006905" cy="5347403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4" y="1095432"/>
              <a:ext cx="34446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OUTPUT IMPEDANCE, Z</a:t>
              </a:r>
              <a:r>
                <a:rPr lang="en-US" b="1" baseline="-25000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366706" y="1683538"/>
                  <a:ext cx="5300330" cy="43826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den>
                        </m:f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 , </m:t>
                        </m:r>
                      </m:oMath>
                    </m:oMathPara>
                  </a14:m>
                  <a:endParaRPr lang="en-US" sz="1500" b="1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f>
                          <m:f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5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r>
                              <a:rPr lang="el-GR" sz="1500" b="1" i="1">
                                <a:latin typeface="Cambria Math" panose="02040503050406030204" pitchFamily="18" charset="0"/>
                              </a:rPr>
                              <m:t>𝜷</m:t>
                            </m:r>
                            <m:sSub>
                              <m:sSubPr>
                                <m:ctrlPr>
                                  <a:rPr lang="el-GR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500" b="1" dirty="0"/>
                </a:p>
                <a:p>
                  <a:endParaRPr lang="en-US" sz="1500" b="1" dirty="0"/>
                </a:p>
                <a:p>
                  <a14:m>
                    <m:oMath xmlns:m="http://schemas.openxmlformats.org/officeDocument/2006/math"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𝑺𝒊𝒏𝒄𝒆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5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5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500" b="1" dirty="0"/>
                    <a:t> </a:t>
                  </a:r>
                  <a14:m>
                    <m:oMath xmlns:m="http://schemas.openxmlformats.org/officeDocument/2006/math">
                      <m:r>
                        <a:rPr lang="en-US" sz="15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 </m:t>
                      </m:r>
                      <m:r>
                        <a:rPr lang="en-US" sz="15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a14:m>
                  <a:endParaRPr lang="en-US" sz="1500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l-GR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sz="15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500" b="1" dirty="0"/>
                </a:p>
                <a:p>
                  <a:endParaRPr lang="en-US" sz="1500" b="1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𝑻𝒐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𝒅𝒆𝒕𝒆𝒓𝒎𝒊𝒏𝒆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𝒊𝒔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𝒔𝒆𝒕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𝒕𝒐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𝒛𝒆𝒓𝒐</m:t>
                        </m:r>
                      </m:oMath>
                    </m:oMathPara>
                  </a14:m>
                  <a:endParaRPr lang="en-US" sz="1500" b="1" i="1" dirty="0">
                    <a:latin typeface="Cambria Math" panose="02040503050406030204" pitchFamily="18" charset="0"/>
                  </a:endParaRPr>
                </a:p>
                <a:p>
                  <a:endParaRPr lang="en-US" sz="1500" b="1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1500" b="1" i="1">
                          <a:latin typeface="Cambria Math" panose="02040503050406030204" pitchFamily="18" charset="0"/>
                        </a:rPr>
                        <m:t>               </m:t>
                      </m:r>
                      <m:sSub>
                        <m:sSubPr>
                          <m:ctrlPr>
                            <a:rPr lang="en-US" sz="15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a14:m>
                  <a:r>
                    <a:rPr lang="en-US" sz="1500" b="1" dirty="0"/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</m:oMath>
                  </a14:m>
                  <a:r>
                    <a:rPr lang="en-US" sz="1500" b="1" dirty="0"/>
                    <a:t>||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r>
                    <a:rPr lang="en-US" sz="1500" b="1" dirty="0"/>
                    <a:t>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a14:m>
                  <a:r>
                    <a:rPr lang="en-US" sz="1500" b="1" dirty="0"/>
                    <a:t>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5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r>
                    <a:rPr lang="en-US" sz="1500" b="1" dirty="0"/>
                    <a:t>  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 baseline="-25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baseline="-2500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500" b="1" i="1" baseline="-25000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</m:oMath>
                  </a14:m>
                  <a:r>
                    <a:rPr lang="en-US" sz="1500" b="1" baseline="-25000" dirty="0"/>
                    <a:t> </a:t>
                  </a:r>
                  <a14:m>
                    <m:oMath xmlns:m="http://schemas.openxmlformats.org/officeDocument/2006/math">
                      <m:r>
                        <a:rPr lang="en-US" sz="1500" b="1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  <m:sSub>
                        <m:sSubPr>
                          <m:ctrlPr>
                            <a:rPr lang="en-US" sz="1500" b="1" i="1" baseline="-250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b="1" i="1" baseline="-2500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1500" b="1" i="1" baseline="-2500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endParaRPr lang="en-US" sz="1500" b="1" baseline="-250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706" y="1683538"/>
                  <a:ext cx="5300330" cy="4382654"/>
                </a:xfrm>
                <a:prstGeom prst="rect">
                  <a:avLst/>
                </a:prstGeom>
                <a:blipFill>
                  <a:blip r:embed="rId4"/>
                  <a:stretch>
                    <a:fillRect l="-1687" t="-186" b="-25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4436" y="3638064"/>
            <a:ext cx="2385157" cy="212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7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245" y="434381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GAIN CALCULATIONS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7146" y="1376308"/>
            <a:ext cx="4283613" cy="4105383"/>
            <a:chOff x="801858" y="968991"/>
            <a:chExt cx="5711484" cy="5473844"/>
          </a:xfrm>
        </p:grpSpPr>
        <p:sp>
          <p:nvSpPr>
            <p:cNvPr id="7" name="Rounded Rectangle 6"/>
            <p:cNvSpPr/>
            <p:nvPr/>
          </p:nvSpPr>
          <p:spPr>
            <a:xfrm>
              <a:off x="801858" y="968991"/>
              <a:ext cx="5711484" cy="5473844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46417" y="1079022"/>
              <a:ext cx="257438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 Narrow" panose="020B0606020202030204" pitchFamily="34" charset="0"/>
                </a:rPr>
                <a:t>VOLTAGE GAIN, A</a:t>
              </a:r>
              <a:r>
                <a:rPr lang="en-US" b="1" baseline="-25000" dirty="0">
                  <a:solidFill>
                    <a:srgbClr val="0070C0"/>
                  </a:solidFill>
                  <a:latin typeface="Arial Narrow" panose="020B0606020202030204" pitchFamily="34" charset="0"/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13285" y="1924296"/>
                  <a:ext cx="5587515" cy="77884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285" y="1924296"/>
                  <a:ext cx="5587515" cy="77884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486685" y="3090883"/>
                  <a:ext cx="4323663" cy="495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𝒘𝒉𝒆𝒏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</m:oMath>
                  </a14:m>
                  <a:r>
                    <a:rPr lang="en-US" b="1" dirty="0"/>
                    <a:t> </a:t>
                  </a:r>
                  <a:r>
                    <a:rPr lang="en-US" b="1" i="1" dirty="0"/>
                    <a:t>and</a:t>
                  </a:r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6685" y="3090883"/>
                  <a:ext cx="4323663" cy="495777"/>
                </a:xfrm>
                <a:prstGeom prst="rect">
                  <a:avLst/>
                </a:prstGeom>
                <a:blipFill>
                  <a:blip r:embed="rId3"/>
                  <a:stretch>
                    <a:fillRect l="-2632" r="-2444" b="-377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824443" y="3937043"/>
                  <a:ext cx="381668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𝑩𝒖𝒕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4443" y="3937043"/>
                  <a:ext cx="3816687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2222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955965" y="4798430"/>
                  <a:ext cx="5444836" cy="7668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𝑬</m:t>
                                </m:r>
                              </m:sub>
                            </m:sSub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𝑬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𝑬</m:t>
                                </m:r>
                              </m:sub>
                            </m:sSub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𝑹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𝑬</m:t>
                                </m:r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965" y="4798430"/>
                  <a:ext cx="5444836" cy="7668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0019" y="1555680"/>
            <a:ext cx="3856718" cy="28970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7498" y="4823544"/>
            <a:ext cx="29632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100" b="1" i="1" u="sng" dirty="0">
                <a:latin typeface="Arial Narrow" panose="020B0606020202030204" pitchFamily="34" charset="0"/>
              </a:rPr>
              <a:t>See Example 5.7 </a:t>
            </a:r>
          </a:p>
        </p:txBody>
      </p:sp>
    </p:spTree>
    <p:extLst>
      <p:ext uri="{BB962C8B-B14F-4D97-AF65-F5344CB8AC3E}">
        <p14:creationId xmlns:p14="http://schemas.microsoft.com/office/powerpoint/2010/main" val="62008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082" y="426711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COMMON-BASE CONFIGURATION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106" y="3652755"/>
            <a:ext cx="4194768" cy="2016149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The input is applied to the emitter.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The output is taken from the collector.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Low input impedance.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High output impedance.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Very high voltage gain. 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No phase shift between input and output.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767" y="1115034"/>
            <a:ext cx="3540773" cy="1956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2233" y="1116415"/>
            <a:ext cx="4611722" cy="231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006" y="411726"/>
            <a:ext cx="7429499" cy="610873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CALCULATIONS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92403" y="1310974"/>
            <a:ext cx="2817056" cy="1028369"/>
            <a:chOff x="829994" y="1167619"/>
            <a:chExt cx="3756074" cy="1371159"/>
          </a:xfrm>
        </p:grpSpPr>
        <p:sp>
          <p:nvSpPr>
            <p:cNvPr id="7" name="Rounded Rectangle 6"/>
            <p:cNvSpPr/>
            <p:nvPr/>
          </p:nvSpPr>
          <p:spPr>
            <a:xfrm>
              <a:off x="829994" y="1167619"/>
              <a:ext cx="3756074" cy="1371159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41413" y="1167619"/>
              <a:ext cx="344465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  <a:latin typeface="Arial Narrow" panose="020B0606020202030204" pitchFamily="34" charset="0"/>
                </a:rPr>
                <a:t>INPUT IMPEDANCE, </a:t>
              </a:r>
              <a:r>
                <a:rPr lang="en-US" b="1" dirty="0" err="1">
                  <a:solidFill>
                    <a:srgbClr val="00B050"/>
                  </a:solidFill>
                  <a:latin typeface="Arial Narrow" panose="020B0606020202030204" pitchFamily="34" charset="0"/>
                </a:rPr>
                <a:t>Z</a:t>
              </a:r>
              <a:r>
                <a:rPr lang="en-US" b="1" baseline="-25000" dirty="0" err="1">
                  <a:solidFill>
                    <a:srgbClr val="00B050"/>
                  </a:solidFill>
                  <a:latin typeface="Arial Narrow" panose="020B0606020202030204" pitchFamily="34" charset="0"/>
                </a:rPr>
                <a:t>i</a:t>
              </a:r>
              <a:endParaRPr lang="en-US" b="1" baseline="-25000" dirty="0">
                <a:solidFill>
                  <a:srgbClr val="00B050"/>
                </a:solidFill>
                <a:latin typeface="Arial Narrow" panose="020B0606020202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680666" y="1785162"/>
                  <a:ext cx="2630729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‖</m:t>
                      </m:r>
                    </m:oMath>
                  </a14:m>
                  <a:r>
                    <a:rPr lang="en-US" sz="21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0666" y="1785162"/>
                  <a:ext cx="2630729" cy="430887"/>
                </a:xfrm>
                <a:prstGeom prst="rect">
                  <a:avLst/>
                </a:prstGeom>
                <a:blipFill>
                  <a:blip r:embed="rId2"/>
                  <a:stretch>
                    <a:fillRect l="-4938" t="-1887" b="-32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251155" y="2535273"/>
            <a:ext cx="2817056" cy="972704"/>
            <a:chOff x="829995" y="3574875"/>
            <a:chExt cx="3756074" cy="1296938"/>
          </a:xfrm>
        </p:grpSpPr>
        <p:sp>
          <p:nvSpPr>
            <p:cNvPr id="12" name="Rounded Rectangle 11"/>
            <p:cNvSpPr/>
            <p:nvPr/>
          </p:nvSpPr>
          <p:spPr>
            <a:xfrm>
              <a:off x="829995" y="3574875"/>
              <a:ext cx="3756074" cy="129693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41412" y="3648135"/>
              <a:ext cx="3444655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OUTPUT IMPEDANCE, Z</a:t>
              </a:r>
              <a:r>
                <a:rPr lang="en-US" b="1" baseline="-25000" dirty="0">
                  <a:solidFill>
                    <a:srgbClr val="C00000"/>
                  </a:solidFill>
                  <a:latin typeface="Arial Narrow" panose="020B0606020202030204" pitchFamily="34" charset="0"/>
                </a:rPr>
                <a:t>o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1392666" y="4161640"/>
                  <a:ext cx="2630729" cy="4308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oMath>
                    </m:oMathPara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2666" y="4161640"/>
                  <a:ext cx="2630729" cy="430886"/>
                </a:xfrm>
                <a:prstGeom prst="rect">
                  <a:avLst/>
                </a:prstGeom>
                <a:blipFill>
                  <a:blip r:embed="rId3"/>
                  <a:stretch>
                    <a:fillRect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616" y="1207985"/>
            <a:ext cx="5605538" cy="1862993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34470" y="3809691"/>
            <a:ext cx="5502682" cy="2056142"/>
            <a:chOff x="829994" y="3648596"/>
            <a:chExt cx="7336909" cy="2741522"/>
          </a:xfrm>
        </p:grpSpPr>
        <p:sp>
          <p:nvSpPr>
            <p:cNvPr id="17" name="Rounded Rectangle 16"/>
            <p:cNvSpPr/>
            <p:nvPr/>
          </p:nvSpPr>
          <p:spPr>
            <a:xfrm>
              <a:off x="829994" y="3648596"/>
              <a:ext cx="7033846" cy="2741522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61157" y="3739353"/>
              <a:ext cx="34446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Arial Narrow" panose="020B0606020202030204" pitchFamily="34" charset="0"/>
                </a:rPr>
                <a:t>VOLTAGE GAIN, A</a:t>
              </a:r>
              <a:r>
                <a:rPr lang="en-US" b="1" baseline="-25000" dirty="0">
                  <a:solidFill>
                    <a:srgbClr val="0070C0"/>
                  </a:solidFill>
                  <a:latin typeface="Arial Narrow" panose="020B0606020202030204" pitchFamily="34" charset="0"/>
                </a:rPr>
                <a:t>v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141411" y="4304675"/>
                  <a:ext cx="561014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r>
                    <a:rPr lang="en-US" b="1" dirty="0"/>
                    <a:t> ;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1411" y="4304675"/>
                  <a:ext cx="561014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29" t="-28261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678655" y="4144044"/>
                  <a:ext cx="1631852" cy="7536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l-G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8655" y="4144044"/>
                  <a:ext cx="1631852" cy="75362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174805" y="5141276"/>
                  <a:ext cx="3992098" cy="6734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sz="2100" b="1" dirty="0"/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1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  <m:r>
                        <a:rPr lang="en-US" sz="21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1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1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l-GR" sz="21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100" b="1" i="1" dirty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805" y="5141276"/>
                  <a:ext cx="3992098" cy="673433"/>
                </a:xfrm>
                <a:prstGeom prst="rect">
                  <a:avLst/>
                </a:prstGeom>
                <a:blipFill>
                  <a:blip r:embed="rId8"/>
                  <a:stretch>
                    <a:fillRect l="-204" t="-1205" b="-10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1133057" y="5108205"/>
                  <a:ext cx="2510365" cy="5887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r>
                    <a:rPr lang="en-US" b="1" dirty="0"/>
                    <a:t> ;</a:t>
                  </a:r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057" y="5108205"/>
                  <a:ext cx="2510365" cy="588795"/>
                </a:xfrm>
                <a:prstGeom prst="rect">
                  <a:avLst/>
                </a:prstGeom>
                <a:blipFill>
                  <a:blip r:embed="rId9"/>
                  <a:stretch>
                    <a:fillRect l="-4545" t="-1370" b="-109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Group 36"/>
          <p:cNvGrpSpPr/>
          <p:nvPr/>
        </p:nvGrpSpPr>
        <p:grpSpPr>
          <a:xfrm>
            <a:off x="6042385" y="3498458"/>
            <a:ext cx="2817056" cy="2303480"/>
            <a:chOff x="7970320" y="3709357"/>
            <a:chExt cx="3756074" cy="3071306"/>
          </a:xfrm>
        </p:grpSpPr>
        <p:sp>
          <p:nvSpPr>
            <p:cNvPr id="31" name="Rounded Rectangle 30"/>
            <p:cNvSpPr/>
            <p:nvPr/>
          </p:nvSpPr>
          <p:spPr>
            <a:xfrm>
              <a:off x="7970320" y="3709357"/>
              <a:ext cx="3756074" cy="3071306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427400" y="3722961"/>
              <a:ext cx="26156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50000"/>
                    </a:schemeClr>
                  </a:solidFill>
                  <a:latin typeface="Arial Narrow" panose="020B0606020202030204" pitchFamily="34" charset="0"/>
                </a:rPr>
                <a:t>CURRENT GAIN, </a:t>
              </a:r>
              <a:r>
                <a:rPr lang="en-US" b="1" i="1" dirty="0">
                  <a:solidFill>
                    <a:schemeClr val="accent2">
                      <a:lumMod val="50000"/>
                    </a:schemeClr>
                  </a:solidFill>
                  <a:latin typeface="Arial Narrow" panose="020B0606020202030204" pitchFamily="34" charset="0"/>
                </a:rPr>
                <a:t>A</a:t>
              </a:r>
              <a:r>
                <a:rPr lang="en-US" b="1" i="1" baseline="-25000" dirty="0">
                  <a:solidFill>
                    <a:schemeClr val="accent2">
                      <a:lumMod val="50000"/>
                    </a:schemeClr>
                  </a:solidFill>
                  <a:latin typeface="Arial Narrow" panose="020B0606020202030204" pitchFamily="34" charset="0"/>
                </a:rPr>
                <a:t>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8231185" y="4229018"/>
                  <a:ext cx="3244354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100" b="1" i="1">
                          <a:latin typeface="Cambria Math" panose="02040503050406030204" pitchFamily="18" charset="0"/>
                        </a:rPr>
                        <m:t>𝑨𝒔𝒔𝒖𝒎𝒊𝒏𝒈</m:t>
                      </m:r>
                      <m:r>
                        <a:rPr lang="en-US" sz="2100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sz="21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≫</m:t>
                      </m:r>
                    </m:oMath>
                  </a14:m>
                  <a:r>
                    <a:rPr lang="en-US" sz="21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1185" y="4229018"/>
                  <a:ext cx="3244354" cy="430887"/>
                </a:xfrm>
                <a:prstGeom prst="rect">
                  <a:avLst/>
                </a:prstGeom>
                <a:blipFill>
                  <a:blip r:embed="rId10"/>
                  <a:stretch>
                    <a:fillRect l="-5013" b="-320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9258532" y="4729578"/>
                  <a:ext cx="137623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100" b="1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8532" y="4729578"/>
                  <a:ext cx="1376233" cy="430887"/>
                </a:xfrm>
                <a:prstGeom prst="rect">
                  <a:avLst/>
                </a:prstGeom>
                <a:blipFill>
                  <a:blip r:embed="rId11"/>
                  <a:stretch>
                    <a:fillRect l="-8876" b="-150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8305363" y="5187135"/>
                  <a:ext cx="3282571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100" b="1" i="1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2100" b="1" i="1">
                          <a:latin typeface="Cambria Math" panose="02040503050406030204" pitchFamily="18" charset="0"/>
                        </a:rPr>
                        <m:t>=−</m:t>
                      </m:r>
                    </m:oMath>
                  </a14:m>
                  <a:r>
                    <a:rPr lang="en-US" sz="2100" b="1" dirty="0"/>
                    <a:t> </a:t>
                  </a:r>
                  <a14:m>
                    <m:oMath xmlns:m="http://schemas.openxmlformats.org/officeDocument/2006/math">
                      <m:r>
                        <a:rPr lang="el-GR" sz="21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sz="21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1" i="1"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sz="2100" b="1" dirty="0"/>
                    <a:t> </a:t>
                  </a:r>
                  <a14:m>
                    <m:oMath xmlns:m="http://schemas.openxmlformats.org/officeDocument/2006/math">
                      <m:r>
                        <a:rPr lang="el-GR" sz="21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sSub>
                        <m:sSubPr>
                          <m:ctrlPr>
                            <a:rPr lang="el-GR" sz="21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100" b="1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5363" y="5187135"/>
                  <a:ext cx="3282571" cy="430887"/>
                </a:xfrm>
                <a:prstGeom prst="rect">
                  <a:avLst/>
                </a:prstGeom>
                <a:blipFill>
                  <a:blip r:embed="rId12"/>
                  <a:stretch>
                    <a:fillRect l="-3960" b="-169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8254863" y="5715423"/>
                  <a:ext cx="3282571" cy="87921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sz="2100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1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1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sz="2100" b="1" i="1">
                                    <a:latin typeface="Cambria Math" panose="020405030504060302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1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100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  <m:sub>
                                <m:r>
                                  <a:rPr lang="en-US" sz="21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r>
                          <a:rPr lang="en-US" sz="2100" b="1" i="1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sz="2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2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≅−</m:t>
                        </m:r>
                        <m:r>
                          <a:rPr lang="en-US" sz="2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sz="2100" b="1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4863" y="5715423"/>
                  <a:ext cx="3282571" cy="87921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3856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7" y="404409"/>
            <a:ext cx="7429499" cy="610873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COMMON-BASE CONFIGURATION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2228" y="1798328"/>
                <a:ext cx="8145716" cy="2630836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dirty="0">
                    <a:latin typeface="Arial Narrow" panose="020B0606020202030204" pitchFamily="34" charset="0"/>
                  </a:rPr>
                  <a:t> </a:t>
                </a:r>
                <a:r>
                  <a:rPr lang="en-US" b="1" u="sng" dirty="0">
                    <a:latin typeface="Arial Narrow" panose="020B0606020202030204" pitchFamily="34" charset="0"/>
                  </a:rPr>
                  <a:t>Phase Relationship:</a:t>
                </a:r>
              </a:p>
              <a:p>
                <a:pPr marL="0" indent="0" algn="just">
                  <a:buNone/>
                </a:pPr>
                <a:r>
                  <a:rPr lang="en-US" dirty="0">
                    <a:latin typeface="Arial Narrow" panose="020B0606020202030204" pitchFamily="34" charset="0"/>
                  </a:rPr>
                  <a:t>The fact that </a:t>
                </a:r>
                <a:r>
                  <a:rPr lang="en-US" b="1" i="1" dirty="0">
                    <a:latin typeface="Arial Narrow" panose="020B0606020202030204" pitchFamily="34" charset="0"/>
                  </a:rPr>
                  <a:t>A</a:t>
                </a:r>
                <a:r>
                  <a:rPr lang="en-US" b="1" i="1" baseline="-25000" dirty="0">
                    <a:latin typeface="Arial Narrow" panose="020B0606020202030204" pitchFamily="34" charset="0"/>
                  </a:rPr>
                  <a:t>v</a:t>
                </a:r>
                <a:r>
                  <a:rPr lang="en-US" dirty="0">
                    <a:latin typeface="Arial Narrow" panose="020B0606020202030204" pitchFamily="34" charset="0"/>
                  </a:rPr>
                  <a:t>  is a positive number shows that </a:t>
                </a:r>
                <a:r>
                  <a:rPr lang="en-US" b="1" i="1" dirty="0">
                    <a:latin typeface="Arial Narrow" panose="020B0606020202030204" pitchFamily="34" charset="0"/>
                  </a:rPr>
                  <a:t>V</a:t>
                </a:r>
                <a:r>
                  <a:rPr lang="en-US" b="1" i="1" baseline="-25000" dirty="0">
                    <a:latin typeface="Arial Narrow" panose="020B0606020202030204" pitchFamily="34" charset="0"/>
                  </a:rPr>
                  <a:t>o</a:t>
                </a:r>
                <a:r>
                  <a:rPr lang="en-US" dirty="0">
                    <a:latin typeface="Arial Narrow" panose="020B0606020202030204" pitchFamily="34" charset="0"/>
                  </a:rPr>
                  <a:t> and </a:t>
                </a:r>
                <a:r>
                  <a:rPr lang="en-US" b="1" i="1" dirty="0">
                    <a:latin typeface="Arial Narrow" panose="020B0606020202030204" pitchFamily="34" charset="0"/>
                  </a:rPr>
                  <a:t>V</a:t>
                </a:r>
                <a:r>
                  <a:rPr lang="en-US" b="1" i="1" baseline="-25000" dirty="0">
                    <a:latin typeface="Arial Narrow" panose="020B0606020202030204" pitchFamily="34" charset="0"/>
                  </a:rPr>
                  <a:t>i</a:t>
                </a:r>
                <a:r>
                  <a:rPr lang="en-US" dirty="0">
                    <a:latin typeface="Arial Narrow" panose="020B0606020202030204" pitchFamily="34" charset="0"/>
                  </a:rPr>
                  <a:t> are in phase for the common-base configuration.</a:t>
                </a:r>
              </a:p>
              <a:p>
                <a:pPr marL="0" indent="0" algn="just">
                  <a:buNone/>
                </a:pPr>
                <a:endParaRPr lang="en-US" dirty="0">
                  <a:latin typeface="Arial Narrow" panose="020B0606020202030204" pitchFamily="34" charset="0"/>
                </a:endParaRPr>
              </a:p>
              <a:p>
                <a:pPr algn="just"/>
                <a:r>
                  <a:rPr lang="en-US" dirty="0">
                    <a:latin typeface="Arial Narrow" panose="020B0606020202030204" pitchFamily="34" charset="0"/>
                  </a:rPr>
                  <a:t> </a:t>
                </a:r>
                <a:r>
                  <a:rPr lang="en-US" b="1" u="sng" dirty="0">
                    <a:latin typeface="Arial Narrow" panose="020B0606020202030204" pitchFamily="34" charset="0"/>
                  </a:rPr>
                  <a:t>Effect of </a:t>
                </a:r>
                <a:r>
                  <a:rPr lang="en-US" b="1" u="sng" dirty="0" err="1">
                    <a:latin typeface="Arial Narrow" panose="020B0606020202030204" pitchFamily="34" charset="0"/>
                  </a:rPr>
                  <a:t>r</a:t>
                </a:r>
                <a:r>
                  <a:rPr lang="en-US" b="1" u="sng" baseline="-25000" dirty="0" err="1">
                    <a:latin typeface="Arial Narrow" panose="020B0606020202030204" pitchFamily="34" charset="0"/>
                  </a:rPr>
                  <a:t>o</a:t>
                </a:r>
                <a:r>
                  <a:rPr lang="en-US" b="1" u="sng" dirty="0">
                    <a:latin typeface="Arial Narrow" panose="020B0606020202030204" pitchFamily="34" charset="0"/>
                  </a:rPr>
                  <a:t> :</a:t>
                </a:r>
                <a:r>
                  <a:rPr lang="en-US" b="1" dirty="0">
                    <a:latin typeface="Arial Narrow" panose="020B0606020202030204" pitchFamily="34" charset="0"/>
                  </a:rPr>
                  <a:t>  </a:t>
                </a:r>
              </a:p>
              <a:p>
                <a:pPr marL="0" indent="0" algn="just">
                  <a:buNone/>
                </a:pPr>
                <a:r>
                  <a:rPr lang="en-US" dirty="0">
                    <a:latin typeface="Arial Narrow" panose="020B0606020202030204" pitchFamily="34" charset="0"/>
                  </a:rPr>
                  <a:t>For the common-base configuration, </a:t>
                </a:r>
                <a:r>
                  <a:rPr lang="en-US" b="1" i="1" dirty="0" err="1">
                    <a:latin typeface="Arial Narrow" panose="020B0606020202030204" pitchFamily="34" charset="0"/>
                  </a:rPr>
                  <a:t>r</a:t>
                </a:r>
                <a:r>
                  <a:rPr lang="en-US" b="1" i="1" baseline="-25000" dirty="0" err="1">
                    <a:latin typeface="Arial Narrow" panose="020B0606020202030204" pitchFamily="34" charset="0"/>
                  </a:rPr>
                  <a:t>o</a:t>
                </a:r>
                <a:r>
                  <a:rPr lang="en-US" b="1" i="1" dirty="0">
                    <a:latin typeface="Arial Narrow" panose="020B0606020202030204" pitchFamily="34" charset="0"/>
                  </a:rPr>
                  <a:t> = 1/h</a:t>
                </a:r>
                <a:r>
                  <a:rPr lang="en-US" b="1" i="1" baseline="-25000" dirty="0">
                    <a:latin typeface="Arial Narrow" panose="020B0606020202030204" pitchFamily="34" charset="0"/>
                  </a:rPr>
                  <a:t>ob</a:t>
                </a:r>
                <a:r>
                  <a:rPr lang="en-US" b="1" i="1" dirty="0">
                    <a:latin typeface="Arial Narrow" panose="020B0606020202030204" pitchFamily="34" charset="0"/>
                  </a:rPr>
                  <a:t> </a:t>
                </a:r>
                <a:r>
                  <a:rPr lang="en-US" dirty="0">
                    <a:latin typeface="Arial Narrow" panose="020B0606020202030204" pitchFamily="34" charset="0"/>
                  </a:rPr>
                  <a:t>is typically in the </a:t>
                </a:r>
                <a:r>
                  <a:rPr lang="en-US" dirty="0" err="1">
                    <a:latin typeface="Arial Narrow" panose="020B0606020202030204" pitchFamily="34" charset="0"/>
                  </a:rPr>
                  <a:t>megohm</a:t>
                </a:r>
                <a:r>
                  <a:rPr lang="en-US" dirty="0">
                    <a:latin typeface="Arial Narrow" panose="020B0606020202030204" pitchFamily="34" charset="0"/>
                  </a:rPr>
                  <a:t> range and sufficiently larger than the parallel resistance </a:t>
                </a:r>
                <a:r>
                  <a:rPr lang="en-US" b="1" i="1" dirty="0">
                    <a:latin typeface="Arial Narrow" panose="020B0606020202030204" pitchFamily="34" charset="0"/>
                  </a:rPr>
                  <a:t>R</a:t>
                </a:r>
                <a:r>
                  <a:rPr lang="en-US" b="1" i="1" baseline="-25000" dirty="0">
                    <a:latin typeface="Arial Narrow" panose="020B0606020202030204" pitchFamily="34" charset="0"/>
                  </a:rPr>
                  <a:t>C</a:t>
                </a:r>
                <a:r>
                  <a:rPr lang="en-US" dirty="0">
                    <a:latin typeface="Arial Narrow" panose="020B0606020202030204" pitchFamily="34" charset="0"/>
                  </a:rPr>
                  <a:t> to permit the approximation </a:t>
                </a:r>
                <a:r>
                  <a:rPr lang="en-US" b="1" i="1" dirty="0" err="1">
                    <a:latin typeface="Arial Narrow" panose="020B0606020202030204" pitchFamily="34" charset="0"/>
                  </a:rPr>
                  <a:t>r</a:t>
                </a:r>
                <a:r>
                  <a:rPr lang="en-US" b="1" i="1" baseline="-25000" dirty="0" err="1">
                    <a:latin typeface="Arial Narrow" panose="020B0606020202030204" pitchFamily="34" charset="0"/>
                  </a:rPr>
                  <a:t>o</a:t>
                </a:r>
                <a:r>
                  <a:rPr lang="en-US" b="1" i="1" dirty="0">
                    <a:latin typeface="Arial Narrow" panose="020B0606020202030204" pitchFamily="34" charset="0"/>
                  </a:rPr>
                  <a:t> || R</a:t>
                </a:r>
                <a:r>
                  <a:rPr lang="en-US" b="1" i="1" baseline="-25000" dirty="0">
                    <a:latin typeface="Arial Narrow" panose="020B0606020202030204" pitchFamily="34" charset="0"/>
                  </a:rPr>
                  <a:t>C</a:t>
                </a:r>
                <a:r>
                  <a:rPr lang="en-US" b="1" i="1" dirty="0">
                    <a:latin typeface="Arial Narrow" panose="020B0606020202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 </m:t>
                    </m:r>
                  </m:oMath>
                </a14:m>
                <a:r>
                  <a:rPr lang="en-US" b="1" i="1" dirty="0">
                    <a:latin typeface="Arial Narrow" panose="020B0606020202030204" pitchFamily="34" charset="0"/>
                  </a:rPr>
                  <a:t>R</a:t>
                </a:r>
                <a:r>
                  <a:rPr lang="en-US" b="1" i="1" baseline="-25000" dirty="0">
                    <a:latin typeface="Arial Narrow" panose="020B0606020202030204" pitchFamily="34" charset="0"/>
                  </a:rPr>
                  <a:t>C</a:t>
                </a:r>
                <a:r>
                  <a:rPr lang="en-US" b="1" i="1" dirty="0">
                    <a:latin typeface="Arial Narrow" panose="020B0606020202030204" pitchFamily="34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2228" y="1798328"/>
                <a:ext cx="8145716" cy="2630836"/>
              </a:xfrm>
              <a:blipFill>
                <a:blip r:embed="rId2"/>
                <a:stretch>
                  <a:fillRect l="-623" t="-962" r="-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45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009" y="406720"/>
            <a:ext cx="7429499" cy="610873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32" y="1199333"/>
            <a:ext cx="7615451" cy="517955"/>
          </a:xfrm>
        </p:spPr>
        <p:txBody>
          <a:bodyPr>
            <a:noAutofit/>
          </a:bodyPr>
          <a:lstStyle/>
          <a:p>
            <a:pPr algn="just"/>
            <a:r>
              <a:rPr lang="en-US" b="1" u="sng" dirty="0">
                <a:latin typeface="Arial Narrow" panose="020B0606020202030204" pitchFamily="34" charset="0"/>
              </a:rPr>
              <a:t> EXAMPLE 5.8:</a:t>
            </a:r>
            <a:r>
              <a:rPr lang="en-US" dirty="0">
                <a:latin typeface="Arial Narrow" panose="020B0606020202030204" pitchFamily="34" charset="0"/>
              </a:rPr>
              <a:t>  For the network of  following figure, determine: </a:t>
            </a:r>
            <a:r>
              <a:rPr lang="pt-BR" b="1" i="1" dirty="0">
                <a:latin typeface="Arial Narrow" panose="020B0606020202030204" pitchFamily="34" charset="0"/>
              </a:rPr>
              <a:t>r</a:t>
            </a:r>
            <a:r>
              <a:rPr lang="pt-BR" b="1" i="1" baseline="-25000" dirty="0">
                <a:latin typeface="Arial Narrow" panose="020B0606020202030204" pitchFamily="34" charset="0"/>
              </a:rPr>
              <a:t>e</a:t>
            </a:r>
            <a:r>
              <a:rPr lang="pt-BR" b="1" i="1" dirty="0">
                <a:latin typeface="Arial Narrow" panose="020B0606020202030204" pitchFamily="34" charset="0"/>
              </a:rPr>
              <a:t>, Z</a:t>
            </a:r>
            <a:r>
              <a:rPr lang="pt-BR" b="1" i="1" baseline="-25000" dirty="0">
                <a:latin typeface="Arial Narrow" panose="020B0606020202030204" pitchFamily="34" charset="0"/>
              </a:rPr>
              <a:t>i</a:t>
            </a:r>
            <a:r>
              <a:rPr lang="pt-BR" b="1" i="1" dirty="0">
                <a:latin typeface="Arial Narrow" panose="020B0606020202030204" pitchFamily="34" charset="0"/>
              </a:rPr>
              <a:t>, Z</a:t>
            </a:r>
            <a:r>
              <a:rPr lang="pt-BR" b="1" i="1" baseline="-25000" dirty="0">
                <a:latin typeface="Arial Narrow" panose="020B0606020202030204" pitchFamily="34" charset="0"/>
              </a:rPr>
              <a:t>o</a:t>
            </a:r>
            <a:r>
              <a:rPr lang="pt-BR" b="1" i="1" dirty="0">
                <a:latin typeface="Arial Narrow" panose="020B0606020202030204" pitchFamily="34" charset="0"/>
              </a:rPr>
              <a:t>, A</a:t>
            </a:r>
            <a:r>
              <a:rPr lang="pt-BR" b="1" i="1" baseline="-25000" dirty="0">
                <a:latin typeface="Arial Narrow" panose="020B0606020202030204" pitchFamily="34" charset="0"/>
              </a:rPr>
              <a:t>v</a:t>
            </a:r>
            <a:r>
              <a:rPr lang="pt-BR" b="1" i="1" dirty="0">
                <a:latin typeface="Arial Narrow" panose="020B0606020202030204" pitchFamily="34" charset="0"/>
              </a:rPr>
              <a:t>, A</a:t>
            </a:r>
            <a:r>
              <a:rPr lang="pt-BR" b="1" i="1" baseline="-25000" dirty="0">
                <a:latin typeface="Arial Narrow" panose="020B0606020202030204" pitchFamily="34" charset="0"/>
              </a:rPr>
              <a:t>i</a:t>
            </a:r>
            <a:r>
              <a:rPr lang="pt-BR" b="1" i="1" dirty="0">
                <a:latin typeface="Arial Narrow" panose="020B0606020202030204" pitchFamily="34" charset="0"/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560" y="1717288"/>
            <a:ext cx="5526726" cy="33409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3769" y="3044252"/>
            <a:ext cx="4882196" cy="229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3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End of Lecture-2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60151-275B-234C-B96C-37225154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F6B988-E08C-4CCC-98F2-2921209802BF}" type="slidenum">
              <a:rPr lang="ja-JP" altLang="en-US" smtClean="0"/>
              <a:pPr>
                <a:defRPr/>
              </a:pPr>
              <a:t>36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73559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82" y="578223"/>
            <a:ext cx="7429499" cy="610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sv-SE" dirty="0">
                <a:solidFill>
                  <a:srgbClr val="00B0F0"/>
                </a:solidFill>
              </a:rPr>
              <a:t>FETs vs BJTs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FET’s (Field – Effect Transistors) are much like BJT’s (Bipolar Junction Transistors).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b="1" i="1" dirty="0">
                <a:latin typeface="Arial Narrow" panose="020B0606020202030204" pitchFamily="34" charset="0"/>
              </a:rPr>
              <a:t>Similarities: 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Amplifiers	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Switching devices 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Impedance matching circuits</a:t>
            </a:r>
          </a:p>
          <a:p>
            <a:pPr algn="just"/>
            <a:r>
              <a:rPr lang="en-US" b="1" i="1" dirty="0">
                <a:latin typeface="Arial Narrow" panose="020B0606020202030204" pitchFamily="34" charset="0"/>
              </a:rPr>
              <a:t>Differences: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FET’s are voltage controlled devices whereas BJT’s are current controlled devices.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FET’s are unipolar devices whereas BJT’s are bipolar devices.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FET’s also have a higher input impedance, but BJT’s have higher gains.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FET’s are less sensitive to temperature variations and because of their construction they are more easily integrated into IC’s. 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82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 FET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endParaRPr lang="en-US" dirty="0">
              <a:latin typeface="Arial Narrow" panose="020B0606020202030204" pitchFamily="34" charset="0"/>
            </a:endParaRPr>
          </a:p>
          <a:p>
            <a:endParaRPr lang="en-US" dirty="0">
              <a:latin typeface="Arial Narrow" panose="020B0606020202030204" pitchFamily="34" charset="0"/>
            </a:endParaRPr>
          </a:p>
          <a:p>
            <a:r>
              <a:rPr lang="en-US" dirty="0">
                <a:latin typeface="Arial Narrow" panose="020B0606020202030204" pitchFamily="34" charset="0"/>
              </a:rPr>
              <a:t>JFET: Junction Field-Effect Transistor</a:t>
            </a:r>
            <a:br>
              <a:rPr lang="en-US" dirty="0">
                <a:latin typeface="Arial Narrow" panose="020B0606020202030204" pitchFamily="34" charset="0"/>
              </a:rPr>
            </a:br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MOSFET: Metal-Oxide Semiconductor Field-Effect Transistor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lvl="4" algn="just"/>
            <a:r>
              <a:rPr lang="en-US" sz="1800" dirty="0">
                <a:latin typeface="Arial Narrow" panose="020B0606020202030204" pitchFamily="34" charset="0"/>
              </a:rPr>
              <a:t>D-MOSFET ~ Depletion type MOSFET</a:t>
            </a:r>
          </a:p>
          <a:p>
            <a:pPr lvl="4" algn="just"/>
            <a:endParaRPr lang="en-US" sz="1800" dirty="0">
              <a:latin typeface="Arial Narrow" panose="020B0606020202030204" pitchFamily="34" charset="0"/>
            </a:endParaRPr>
          </a:p>
          <a:p>
            <a:pPr lvl="4" algn="just"/>
            <a:r>
              <a:rPr lang="en-US" sz="1800" dirty="0">
                <a:latin typeface="Arial Narrow" panose="020B0606020202030204" pitchFamily="34" charset="0"/>
              </a:rPr>
              <a:t>E-MOSFET ~ Enhancement type MOSFET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91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66" y="593537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 JFET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There are two types of JFETs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n- channel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p- channel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n-channel is more widely used.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endParaRPr lang="en-US" sz="1200" dirty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r>
              <a:rPr lang="en-US" altLang="en-US" dirty="0">
                <a:latin typeface="Times" panose="02020603050405020304" pitchFamily="18" charset="0"/>
              </a:rPr>
              <a:t>There are </a:t>
            </a:r>
            <a:r>
              <a:rPr lang="en-US" altLang="en-US" b="1" i="1" dirty="0">
                <a:latin typeface="Times" panose="02020603050405020304" pitchFamily="18" charset="0"/>
              </a:rPr>
              <a:t>three terminals</a:t>
            </a:r>
            <a:r>
              <a:rPr lang="en-US" altLang="en-US" dirty="0">
                <a:latin typeface="Times" panose="02020603050405020304" pitchFamily="18" charset="0"/>
              </a:rPr>
              <a:t>: </a:t>
            </a:r>
          </a:p>
          <a:p>
            <a:pPr lvl="2"/>
            <a:r>
              <a:rPr lang="en-US" altLang="en-US" sz="1650" b="1" i="1" dirty="0">
                <a:latin typeface="Times" panose="02020603050405020304" pitchFamily="18" charset="0"/>
              </a:rPr>
              <a:t>Drain (D)</a:t>
            </a:r>
            <a:r>
              <a:rPr lang="en-US" altLang="en-US" sz="1650" dirty="0">
                <a:latin typeface="Times" panose="02020603050405020304" pitchFamily="18" charset="0"/>
              </a:rPr>
              <a:t> and </a:t>
            </a:r>
            <a:r>
              <a:rPr lang="en-US" altLang="en-US" sz="1650" b="1" i="1" dirty="0">
                <a:latin typeface="Times" panose="02020603050405020304" pitchFamily="18" charset="0"/>
              </a:rPr>
              <a:t>Source (S)</a:t>
            </a:r>
            <a:r>
              <a:rPr lang="en-US" altLang="en-US" sz="1650" dirty="0">
                <a:latin typeface="Times" panose="02020603050405020304" pitchFamily="18" charset="0"/>
              </a:rPr>
              <a:t> are connected to n-channel</a:t>
            </a:r>
          </a:p>
          <a:p>
            <a:pPr lvl="2"/>
            <a:r>
              <a:rPr lang="en-US" altLang="en-US" sz="1650" b="1" i="1" dirty="0">
                <a:latin typeface="Times" panose="02020603050405020304" pitchFamily="18" charset="0"/>
              </a:rPr>
              <a:t>Gate (G)</a:t>
            </a:r>
            <a:r>
              <a:rPr lang="en-US" altLang="en-US" sz="1650" dirty="0">
                <a:latin typeface="Times" panose="02020603050405020304" pitchFamily="18" charset="0"/>
              </a:rPr>
              <a:t> is connected to the p-type material</a:t>
            </a:r>
            <a:endParaRPr lang="en-US" sz="1650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Check this: </a:t>
            </a:r>
            <a:r>
              <a:rPr lang="en-US" dirty="0">
                <a:latin typeface="Arial Narrow" panose="020B0606020202030204" pitchFamily="34" charset="0"/>
                <a:hlinkClick r:id="rId2"/>
              </a:rPr>
              <a:t>http://www-g.eng.cam.ac.uk/mmg/teaching/linearcircuits/jfet.html</a:t>
            </a:r>
            <a:endParaRPr lang="en-US" dirty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41504" y="1330938"/>
            <a:ext cx="2894739" cy="339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5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601" y="440119"/>
            <a:ext cx="7429499" cy="50383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BJT TRANSISTOR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8663" y="1140230"/>
            <a:ext cx="3160685" cy="119143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i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Capacitors</a:t>
            </a:r>
            <a:r>
              <a:rPr lang="en-US" dirty="0">
                <a:latin typeface="Arial Narrow" panose="020B0606020202030204" pitchFamily="34" charset="0"/>
              </a:rPr>
              <a:t> chosen with </a:t>
            </a:r>
            <a:r>
              <a:rPr lang="en-US" b="1" i="1" dirty="0">
                <a:solidFill>
                  <a:schemeClr val="accent5">
                    <a:lumMod val="75000"/>
                  </a:schemeClr>
                </a:solidFill>
                <a:latin typeface="Arial Narrow" panose="020B0606020202030204" pitchFamily="34" charset="0"/>
              </a:rPr>
              <a:t>very small reactance</a:t>
            </a:r>
            <a:r>
              <a:rPr lang="en-US" dirty="0">
                <a:latin typeface="Arial Narrow" panose="020B0606020202030204" pitchFamily="34" charset="0"/>
              </a:rPr>
              <a:t> at the frequency of application → </a:t>
            </a:r>
            <a:r>
              <a:rPr lang="en-US" b="1" i="1" dirty="0">
                <a:solidFill>
                  <a:schemeClr val="accent2">
                    <a:lumMod val="75000"/>
                  </a:schemeClr>
                </a:solidFill>
                <a:latin typeface="Arial Narrow" panose="020B0606020202030204" pitchFamily="34" charset="0"/>
              </a:rPr>
              <a:t>replaced by low-resistance or short circuit.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720" y="994130"/>
            <a:ext cx="4062280" cy="3379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9387" y="2527944"/>
            <a:ext cx="3899239" cy="32778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40067" y="4856495"/>
            <a:ext cx="3450102" cy="68215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500" b="1" dirty="0">
                <a:solidFill>
                  <a:schemeClr val="bg2">
                    <a:lumMod val="50000"/>
                  </a:schemeClr>
                </a:solidFill>
                <a:latin typeface="Arial Narrow" panose="020B0606020202030204" pitchFamily="34" charset="0"/>
              </a:rPr>
              <a:t>Removal of the dc supply </a:t>
            </a:r>
            <a:r>
              <a:rPr lang="en-US" sz="1500" b="1" dirty="0">
                <a:solidFill>
                  <a:schemeClr val="tx1"/>
                </a:solidFill>
                <a:latin typeface="Arial Narrow" panose="020B0606020202030204" pitchFamily="34" charset="0"/>
              </a:rPr>
              <a:t>and </a:t>
            </a:r>
            <a:r>
              <a:rPr lang="en-US" sz="1500" b="1" dirty="0">
                <a:solidFill>
                  <a:srgbClr val="00B0F0"/>
                </a:solidFill>
                <a:latin typeface="Arial Narrow" panose="020B0606020202030204" pitchFamily="34" charset="0"/>
              </a:rPr>
              <a:t>insertion of the short-circuit</a:t>
            </a:r>
            <a:r>
              <a:rPr lang="en-US" sz="1500" b="1" dirty="0">
                <a:solidFill>
                  <a:schemeClr val="tx1"/>
                </a:solidFill>
                <a:latin typeface="Arial Narrow" panose="020B0606020202030204" pitchFamily="34" charset="0"/>
              </a:rPr>
              <a:t> equivalent for the </a:t>
            </a:r>
            <a:r>
              <a:rPr lang="en-US" sz="1500" b="1" dirty="0">
                <a:solidFill>
                  <a:srgbClr val="C00000"/>
                </a:solidFill>
                <a:latin typeface="Arial Narrow" panose="020B0606020202030204" pitchFamily="34" charset="0"/>
              </a:rPr>
              <a:t>capacitors</a:t>
            </a:r>
            <a:r>
              <a:rPr lang="en-US" sz="1500" b="1" dirty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10" name="Bent Arrow 9"/>
          <p:cNvSpPr/>
          <p:nvPr/>
        </p:nvSpPr>
        <p:spPr>
          <a:xfrm flipV="1">
            <a:off x="4111710" y="4371266"/>
            <a:ext cx="816697" cy="485229"/>
          </a:xfrm>
          <a:prstGeom prst="ben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42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909" y="658558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 BASIC OPERATION OF JFET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95144"/>
            <a:ext cx="551506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JFET operation can be compared to a water spigot.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</a:t>
            </a:r>
            <a:r>
              <a:rPr lang="en-US" b="1" i="1" dirty="0">
                <a:latin typeface="Arial Narrow" panose="020B0606020202030204" pitchFamily="34" charset="0"/>
              </a:rPr>
              <a:t>source of water</a:t>
            </a:r>
            <a:r>
              <a:rPr lang="en-US" dirty="0">
                <a:latin typeface="Arial Narrow" panose="020B0606020202030204" pitchFamily="34" charset="0"/>
              </a:rPr>
              <a:t> pressure is the </a:t>
            </a:r>
            <a:r>
              <a:rPr lang="en-US" b="1" i="1" dirty="0">
                <a:latin typeface="Arial Narrow" panose="020B0606020202030204" pitchFamily="34" charset="0"/>
              </a:rPr>
              <a:t>accumulation of electrons</a:t>
            </a:r>
            <a:r>
              <a:rPr lang="en-US" dirty="0">
                <a:latin typeface="Arial Narrow" panose="020B0606020202030204" pitchFamily="34" charset="0"/>
              </a:rPr>
              <a:t> at the </a:t>
            </a:r>
            <a:r>
              <a:rPr lang="en-US" b="1" i="1" dirty="0">
                <a:latin typeface="Arial Narrow" panose="020B0606020202030204" pitchFamily="34" charset="0"/>
              </a:rPr>
              <a:t>negative pole of the drain-source voltage.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</a:t>
            </a:r>
            <a:r>
              <a:rPr lang="en-US" b="1" i="1" dirty="0">
                <a:latin typeface="Arial Narrow" panose="020B0606020202030204" pitchFamily="34" charset="0"/>
              </a:rPr>
              <a:t>drain of the water</a:t>
            </a:r>
            <a:r>
              <a:rPr lang="en-US" dirty="0">
                <a:latin typeface="Arial Narrow" panose="020B0606020202030204" pitchFamily="34" charset="0"/>
              </a:rPr>
              <a:t> is the </a:t>
            </a:r>
            <a:r>
              <a:rPr lang="en-US" b="1" i="1" dirty="0">
                <a:latin typeface="Arial Narrow" panose="020B0606020202030204" pitchFamily="34" charset="0"/>
              </a:rPr>
              <a:t>electron deficiency (or holes) </a:t>
            </a:r>
            <a:r>
              <a:rPr lang="en-US" dirty="0">
                <a:latin typeface="Arial Narrow" panose="020B0606020202030204" pitchFamily="34" charset="0"/>
              </a:rPr>
              <a:t>at the </a:t>
            </a:r>
            <a:r>
              <a:rPr lang="en-US" b="1" i="1" dirty="0">
                <a:latin typeface="Arial Narrow" panose="020B0606020202030204" pitchFamily="34" charset="0"/>
              </a:rPr>
              <a:t>positive pole of the applied voltage.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</a:t>
            </a:r>
            <a:r>
              <a:rPr lang="en-US" b="1" i="1" dirty="0">
                <a:latin typeface="Arial Narrow" panose="020B0606020202030204" pitchFamily="34" charset="0"/>
              </a:rPr>
              <a:t>control of flow of water</a:t>
            </a:r>
            <a:r>
              <a:rPr lang="en-US" dirty="0">
                <a:latin typeface="Arial Narrow" panose="020B0606020202030204" pitchFamily="34" charset="0"/>
              </a:rPr>
              <a:t> is the </a:t>
            </a:r>
            <a:r>
              <a:rPr lang="en-US" b="1" i="1" dirty="0">
                <a:latin typeface="Arial Narrow" panose="020B0606020202030204" pitchFamily="34" charset="0"/>
              </a:rPr>
              <a:t>gate voltage</a:t>
            </a:r>
            <a:r>
              <a:rPr lang="en-US" dirty="0">
                <a:latin typeface="Arial Narrow" panose="020B0606020202030204" pitchFamily="34" charset="0"/>
              </a:rPr>
              <a:t> that </a:t>
            </a:r>
            <a:r>
              <a:rPr lang="en-US" b="1" i="1" dirty="0">
                <a:latin typeface="Arial Narrow" panose="020B0606020202030204" pitchFamily="34" charset="0"/>
              </a:rPr>
              <a:t>controls the width of the n channel </a:t>
            </a:r>
            <a:r>
              <a:rPr lang="en-US" dirty="0">
                <a:latin typeface="Arial Narrow" panose="020B0606020202030204" pitchFamily="34" charset="0"/>
              </a:rPr>
              <a:t>and therefore, the </a:t>
            </a:r>
            <a:r>
              <a:rPr lang="en-US" b="1" i="1" dirty="0">
                <a:latin typeface="Arial Narrow" panose="020B0606020202030204" pitchFamily="34" charset="0"/>
              </a:rPr>
              <a:t>flow of charges</a:t>
            </a:r>
            <a:r>
              <a:rPr lang="en-US" dirty="0">
                <a:latin typeface="Arial Narrow" panose="020B0606020202030204" pitchFamily="34" charset="0"/>
              </a:rPr>
              <a:t> from source to drain.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6521" y="2213116"/>
            <a:ext cx="2498762" cy="231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4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 JFET OPERATING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There are three basic operating conditions for a JFET: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Arial Narrow" panose="020B0606020202030204" pitchFamily="34" charset="0"/>
              </a:rPr>
              <a:t>	A.	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= 0,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 increasing to some positive value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r>
              <a:rPr lang="en-US" dirty="0">
                <a:latin typeface="Arial Narrow" panose="020B0606020202030204" pitchFamily="34" charset="0"/>
              </a:rPr>
              <a:t>	B.	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&lt; 0,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 at some positive value</a:t>
            </a:r>
          </a:p>
          <a:p>
            <a:pPr marL="0" indent="0" algn="just">
              <a:buNone/>
            </a:pPr>
            <a:r>
              <a:rPr lang="en-US" dirty="0">
                <a:latin typeface="Arial Narrow" panose="020B0606020202030204" pitchFamily="34" charset="0"/>
              </a:rPr>
              <a:t>	</a:t>
            </a:r>
          </a:p>
          <a:p>
            <a:pPr marL="0" indent="0" algn="just">
              <a:buNone/>
            </a:pPr>
            <a:r>
              <a:rPr lang="en-US" dirty="0">
                <a:latin typeface="Arial Narrow" panose="020B0606020202030204" pitchFamily="34" charset="0"/>
              </a:rPr>
              <a:t>	C.	Voltage-Controlled Resistor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9214" y="1874253"/>
            <a:ext cx="2894739" cy="339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1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>
            <a:normAutofit fontScale="90000"/>
          </a:bodyPr>
          <a:lstStyle/>
          <a:p>
            <a:r>
              <a:rPr lang="en-US" sz="2700" dirty="0">
                <a:solidFill>
                  <a:srgbClr val="00B0F0"/>
                </a:solidFill>
              </a:rPr>
              <a:t> JFET OPERATING CHARACTERISTICS: V</a:t>
            </a:r>
            <a:r>
              <a:rPr lang="en-US" sz="2700" baseline="-25000" dirty="0">
                <a:solidFill>
                  <a:srgbClr val="00B0F0"/>
                </a:solidFill>
              </a:rPr>
              <a:t>GS</a:t>
            </a:r>
            <a:r>
              <a:rPr lang="en-US" sz="2700" dirty="0">
                <a:solidFill>
                  <a:srgbClr val="00B0F0"/>
                </a:solidFill>
              </a:rPr>
              <a:t> = 0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5166885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Three things happen when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= 0 and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 is increased from 0 to a more positive voltage: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The depletion region between p-gate and n-channel increases as </a:t>
            </a:r>
            <a:r>
              <a:rPr lang="en-US" sz="1650" b="1" i="1" dirty="0">
                <a:latin typeface="Arial Narrow" panose="020B0606020202030204" pitchFamily="34" charset="0"/>
              </a:rPr>
              <a:t>electrons from n-channel combine with holes from p-gate.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b="1" i="1" dirty="0">
                <a:latin typeface="Arial Narrow" panose="020B0606020202030204" pitchFamily="34" charset="0"/>
              </a:rPr>
              <a:t>Increasing the depletion region</a:t>
            </a:r>
            <a:r>
              <a:rPr lang="en-US" sz="1650" dirty="0">
                <a:latin typeface="Arial Narrow" panose="020B0606020202030204" pitchFamily="34" charset="0"/>
              </a:rPr>
              <a:t>, decreases the size of the n-channel which </a:t>
            </a:r>
            <a:r>
              <a:rPr lang="en-US" sz="1650" b="1" i="1" dirty="0">
                <a:latin typeface="Arial Narrow" panose="020B0606020202030204" pitchFamily="34" charset="0"/>
              </a:rPr>
              <a:t>increases the resistance of the n-channel.	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But even </a:t>
            </a:r>
            <a:r>
              <a:rPr lang="en-US" sz="1650" b="1" i="1" dirty="0">
                <a:latin typeface="Arial Narrow" panose="020B0606020202030204" pitchFamily="34" charset="0"/>
              </a:rPr>
              <a:t>though the n-channel resistance is increasing</a:t>
            </a:r>
            <a:r>
              <a:rPr lang="en-US" sz="1650" dirty="0">
                <a:latin typeface="Arial Narrow" panose="020B0606020202030204" pitchFamily="34" charset="0"/>
              </a:rPr>
              <a:t>, the </a:t>
            </a:r>
            <a:r>
              <a:rPr lang="en-US" sz="1650" b="1" i="1" dirty="0">
                <a:latin typeface="Arial Narrow" panose="020B0606020202030204" pitchFamily="34" charset="0"/>
              </a:rPr>
              <a:t>current (I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650" b="1" i="1" dirty="0">
                <a:latin typeface="Arial Narrow" panose="020B0606020202030204" pitchFamily="34" charset="0"/>
              </a:rPr>
              <a:t>) from Source to Drai</a:t>
            </a:r>
            <a:r>
              <a:rPr lang="en-US" sz="1650" dirty="0">
                <a:latin typeface="Arial Narrow" panose="020B0606020202030204" pitchFamily="34" charset="0"/>
              </a:rPr>
              <a:t>n through the n-channel </a:t>
            </a:r>
            <a:r>
              <a:rPr lang="en-US" sz="1650" b="1" i="1" dirty="0">
                <a:latin typeface="Arial Narrow" panose="020B0606020202030204" pitchFamily="34" charset="0"/>
              </a:rPr>
              <a:t>is increasing</a:t>
            </a:r>
            <a:r>
              <a:rPr lang="en-US" sz="1650" dirty="0">
                <a:latin typeface="Arial Narrow" panose="020B0606020202030204" pitchFamily="34" charset="0"/>
              </a:rPr>
              <a:t>. This is because </a:t>
            </a:r>
            <a:r>
              <a:rPr lang="en-US" sz="1650" b="1" i="1" dirty="0">
                <a:latin typeface="Arial Narrow" panose="020B0606020202030204" pitchFamily="34" charset="0"/>
              </a:rPr>
              <a:t>V</a:t>
            </a:r>
            <a:r>
              <a:rPr lang="en-US" sz="1650" b="1" i="1" baseline="-25000" dirty="0">
                <a:latin typeface="Arial Narrow" panose="020B0606020202030204" pitchFamily="34" charset="0"/>
              </a:rPr>
              <a:t>DS</a:t>
            </a:r>
            <a:r>
              <a:rPr lang="en-US" sz="1650" b="1" i="1" dirty="0">
                <a:latin typeface="Arial Narrow" panose="020B0606020202030204" pitchFamily="34" charset="0"/>
              </a:rPr>
              <a:t> is increasing</a:t>
            </a:r>
            <a:r>
              <a:rPr lang="en-US" sz="1650" dirty="0"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1432" y="1669029"/>
            <a:ext cx="3039139" cy="371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736991" cy="61087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 JFET OPERATING CHARACTERISTICS: V</a:t>
            </a:r>
            <a:r>
              <a:rPr lang="en-US" baseline="-25000" dirty="0">
                <a:solidFill>
                  <a:srgbClr val="00B0F0"/>
                </a:solidFill>
              </a:rPr>
              <a:t>GS</a:t>
            </a:r>
            <a:r>
              <a:rPr lang="en-US" dirty="0">
                <a:solidFill>
                  <a:srgbClr val="00B0F0"/>
                </a:solidFill>
              </a:rPr>
              <a:t> = 0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5209088" cy="4084911"/>
          </a:xfrm>
        </p:spPr>
        <p:txBody>
          <a:bodyPr>
            <a:noAutofit/>
          </a:bodyPr>
          <a:lstStyle/>
          <a:p>
            <a:pPr algn="just"/>
            <a:r>
              <a:rPr lang="en-US" sz="1500" dirty="0">
                <a:latin typeface="Arial Narrow" panose="020B0606020202030204" pitchFamily="34" charset="0"/>
              </a:rPr>
              <a:t>It is important to note that the </a:t>
            </a:r>
            <a:r>
              <a:rPr lang="en-US" sz="1500" b="1" i="1" dirty="0">
                <a:latin typeface="Arial Narrow" panose="020B0606020202030204" pitchFamily="34" charset="0"/>
              </a:rPr>
              <a:t>depletion region is wider near the top of both p-type Materials.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 Assuming a uniform resistance in the n-channel, the resistance of the channel can be broken down to the divisions appearing in Figure. 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b="1" i="1" dirty="0">
                <a:latin typeface="Arial Narrow" panose="020B0606020202030204" pitchFamily="34" charset="0"/>
              </a:rPr>
              <a:t>The current I</a:t>
            </a:r>
            <a:r>
              <a:rPr lang="en-US" sz="1500" b="1" i="1" baseline="-25000" dirty="0">
                <a:latin typeface="Arial Narrow" panose="020B0606020202030204" pitchFamily="34" charset="0"/>
              </a:rPr>
              <a:t>D</a:t>
            </a:r>
            <a:r>
              <a:rPr lang="en-US" sz="1500" b="1" i="1" dirty="0">
                <a:latin typeface="Arial Narrow" panose="020B0606020202030204" pitchFamily="34" charset="0"/>
              </a:rPr>
              <a:t> will establish the voltage levels through the channel </a:t>
            </a:r>
            <a:r>
              <a:rPr lang="en-US" sz="1500" dirty="0">
                <a:latin typeface="Arial Narrow" panose="020B0606020202030204" pitchFamily="34" charset="0"/>
              </a:rPr>
              <a:t>as indicated on the same figure. The result is that the upper region of the p-type material will be reverse biased by about 1.5 V, with the lower region only reverse-biased by 0.5 V. 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b="1" i="1" dirty="0">
                <a:latin typeface="Arial Narrow" panose="020B0606020202030204" pitchFamily="34" charset="0"/>
              </a:rPr>
              <a:t>The greater the applied reverse bias, the wider the depletion region</a:t>
            </a:r>
            <a:r>
              <a:rPr lang="en-US" sz="1500" dirty="0">
                <a:latin typeface="Arial Narrow" panose="020B0606020202030204" pitchFamily="34" charset="0"/>
              </a:rPr>
              <a:t>—hence the distribution of the depletion region as shown in figure. The fact that the </a:t>
            </a:r>
            <a:r>
              <a:rPr lang="en-US" sz="1500" b="1" i="1" dirty="0">
                <a:latin typeface="Arial Narrow" panose="020B0606020202030204" pitchFamily="34" charset="0"/>
              </a:rPr>
              <a:t>p-n junction is reverse-biased for the length of the channel results </a:t>
            </a:r>
            <a:r>
              <a:rPr lang="en-US" sz="1500" dirty="0">
                <a:latin typeface="Arial Narrow" panose="020B0606020202030204" pitchFamily="34" charset="0"/>
              </a:rPr>
              <a:t>in a </a:t>
            </a:r>
            <a:r>
              <a:rPr lang="en-US" sz="1500" b="1" i="1" dirty="0">
                <a:latin typeface="Arial Narrow" panose="020B0606020202030204" pitchFamily="34" charset="0"/>
              </a:rPr>
              <a:t>gate current of zero amperes</a:t>
            </a:r>
            <a:r>
              <a:rPr lang="en-US" sz="1500" dirty="0"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0548" y="1689502"/>
            <a:ext cx="2957790" cy="35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2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 PINCH-OFF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4966421" cy="4084911"/>
          </a:xfrm>
        </p:spPr>
        <p:txBody>
          <a:bodyPr>
            <a:noAutofit/>
          </a:bodyPr>
          <a:lstStyle/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If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= 0 and </a:t>
            </a:r>
            <a:r>
              <a:rPr lang="en-US" b="1" i="1" dirty="0">
                <a:latin typeface="Arial Narrow" panose="020B0606020202030204" pitchFamily="34" charset="0"/>
              </a:rPr>
              <a:t>V</a:t>
            </a:r>
            <a:r>
              <a:rPr lang="en-US" b="1" i="1" baseline="-25000" dirty="0">
                <a:latin typeface="Arial Narrow" panose="020B0606020202030204" pitchFamily="34" charset="0"/>
              </a:rPr>
              <a:t>DS</a:t>
            </a:r>
            <a:r>
              <a:rPr lang="en-US" b="1" i="1" dirty="0">
                <a:latin typeface="Arial Narrow" panose="020B0606020202030204" pitchFamily="34" charset="0"/>
              </a:rPr>
              <a:t> is further increased to a more positive voltage</a:t>
            </a:r>
            <a:r>
              <a:rPr lang="en-US" dirty="0">
                <a:latin typeface="Arial Narrow" panose="020B0606020202030204" pitchFamily="34" charset="0"/>
              </a:rPr>
              <a:t>, then the depletion zone gets so large that it </a:t>
            </a:r>
            <a:r>
              <a:rPr lang="en-US" b="1" i="1" dirty="0">
                <a:latin typeface="Arial Narrow" panose="020B0606020202030204" pitchFamily="34" charset="0"/>
              </a:rPr>
              <a:t>pinches off the n-channel. 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This suggests that </a:t>
            </a:r>
            <a:r>
              <a:rPr lang="en-US" b="1" i="1" dirty="0">
                <a:latin typeface="Arial Narrow" panose="020B0606020202030204" pitchFamily="34" charset="0"/>
              </a:rPr>
              <a:t>the current in the n-channel (I</a:t>
            </a:r>
            <a:r>
              <a:rPr lang="en-US" b="1" i="1" baseline="-25000" dirty="0">
                <a:latin typeface="Arial Narrow" panose="020B0606020202030204" pitchFamily="34" charset="0"/>
              </a:rPr>
              <a:t>D</a:t>
            </a:r>
            <a:r>
              <a:rPr lang="en-US" b="1" i="1" dirty="0">
                <a:latin typeface="Arial Narrow" panose="020B0606020202030204" pitchFamily="34" charset="0"/>
              </a:rPr>
              <a:t>) would drop to 0A</a:t>
            </a:r>
            <a:r>
              <a:rPr lang="en-US" dirty="0">
                <a:latin typeface="Arial Narrow" panose="020B0606020202030204" pitchFamily="34" charset="0"/>
              </a:rPr>
              <a:t>, but it does just the opposite: as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 increases, so does 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. 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6619" y="1452544"/>
            <a:ext cx="3007336" cy="42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9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 SATURATION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4217316" cy="408491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>
                <a:latin typeface="Arial Narrow" panose="020B0606020202030204" pitchFamily="34" charset="0"/>
              </a:rPr>
              <a:t>At the pinch-off point: 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Any further increase in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 does not produce any increase in 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.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 at pinch-off is denoted as </a:t>
            </a:r>
            <a:r>
              <a:rPr lang="en-US" dirty="0" err="1">
                <a:latin typeface="Arial Narrow" panose="020B0606020202030204" pitchFamily="34" charset="0"/>
              </a:rPr>
              <a:t>V</a:t>
            </a:r>
            <a:r>
              <a:rPr lang="en-US" baseline="-25000" dirty="0" err="1">
                <a:latin typeface="Arial Narrow" panose="020B0606020202030204" pitchFamily="34" charset="0"/>
              </a:rPr>
              <a:t>p</a:t>
            </a:r>
            <a:r>
              <a:rPr lang="en-US" dirty="0">
                <a:latin typeface="Arial Narrow" panose="020B0606020202030204" pitchFamily="34" charset="0"/>
              </a:rPr>
              <a:t>. 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 is at saturation or 	maximum. It is referred to as I</a:t>
            </a:r>
            <a:r>
              <a:rPr lang="en-US" baseline="-25000" dirty="0">
                <a:latin typeface="Arial Narrow" panose="020B0606020202030204" pitchFamily="34" charset="0"/>
              </a:rPr>
              <a:t>DSS</a:t>
            </a:r>
            <a:r>
              <a:rPr lang="en-US" dirty="0">
                <a:latin typeface="Arial Narrow" panose="020B0606020202030204" pitchFamily="34" charset="0"/>
              </a:rPr>
              <a:t>. 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</a:t>
            </a:r>
            <a:r>
              <a:rPr lang="en-US" dirty="0" err="1">
                <a:latin typeface="Arial Narrow" panose="020B0606020202030204" pitchFamily="34" charset="0"/>
              </a:rPr>
              <a:t>ohmic</a:t>
            </a:r>
            <a:r>
              <a:rPr lang="en-US" dirty="0">
                <a:latin typeface="Arial Narrow" panose="020B0606020202030204" pitchFamily="34" charset="0"/>
              </a:rPr>
              <a:t> value of the channel is at maximum.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8777" y="1783828"/>
            <a:ext cx="3709739" cy="345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1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 I</a:t>
            </a:r>
            <a:r>
              <a:rPr lang="en-US" baseline="-25000" dirty="0">
                <a:solidFill>
                  <a:srgbClr val="00B0F0"/>
                </a:solidFill>
              </a:rPr>
              <a:t>D</a:t>
            </a:r>
            <a:r>
              <a:rPr lang="en-US" dirty="0">
                <a:solidFill>
                  <a:srgbClr val="00B0F0"/>
                </a:solidFill>
              </a:rPr>
              <a:t> &lt; I</a:t>
            </a:r>
            <a:r>
              <a:rPr lang="en-US" baseline="-25000" dirty="0">
                <a:solidFill>
                  <a:srgbClr val="00B0F0"/>
                </a:solidFill>
              </a:rPr>
              <a:t>DSS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1" y="1583993"/>
            <a:ext cx="3679226" cy="408491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1500" dirty="0">
                <a:latin typeface="Arial Narrow" panose="020B0606020202030204" pitchFamily="34" charset="0"/>
              </a:rPr>
              <a:t>As V</a:t>
            </a:r>
            <a:r>
              <a:rPr lang="en-US" sz="1500" baseline="-25000" dirty="0">
                <a:latin typeface="Arial Narrow" panose="020B0606020202030204" pitchFamily="34" charset="0"/>
              </a:rPr>
              <a:t>GS</a:t>
            </a:r>
            <a:r>
              <a:rPr lang="en-US" sz="1500" dirty="0">
                <a:latin typeface="Arial Narrow" panose="020B0606020202030204" pitchFamily="34" charset="0"/>
              </a:rPr>
              <a:t> becomes more negative: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The JFET will pinch-off at a lower value of V</a:t>
            </a:r>
            <a:r>
              <a:rPr lang="en-US" sz="1500" baseline="-25000" dirty="0">
                <a:latin typeface="Arial Narrow" panose="020B0606020202030204" pitchFamily="34" charset="0"/>
              </a:rPr>
              <a:t>DS</a:t>
            </a:r>
            <a:r>
              <a:rPr lang="en-US" sz="1500" dirty="0">
                <a:latin typeface="Arial Narrow" panose="020B060602020203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 I</a:t>
            </a:r>
            <a:r>
              <a:rPr lang="en-US" sz="1500" baseline="-25000" dirty="0">
                <a:latin typeface="Arial Narrow" panose="020B0606020202030204" pitchFamily="34" charset="0"/>
              </a:rPr>
              <a:t>D</a:t>
            </a:r>
            <a:r>
              <a:rPr lang="en-US" sz="1500" dirty="0">
                <a:latin typeface="Arial Narrow" panose="020B0606020202030204" pitchFamily="34" charset="0"/>
              </a:rPr>
              <a:t> decreases (I</a:t>
            </a:r>
            <a:r>
              <a:rPr lang="en-US" sz="1500" baseline="-25000" dirty="0">
                <a:latin typeface="Arial Narrow" panose="020B0606020202030204" pitchFamily="34" charset="0"/>
              </a:rPr>
              <a:t>D</a:t>
            </a:r>
            <a:r>
              <a:rPr lang="en-US" sz="1500" dirty="0">
                <a:latin typeface="Arial Narrow" panose="020B0606020202030204" pitchFamily="34" charset="0"/>
              </a:rPr>
              <a:t> &lt; I</a:t>
            </a:r>
            <a:r>
              <a:rPr lang="en-US" sz="1500" baseline="-25000" dirty="0">
                <a:latin typeface="Arial Narrow" panose="020B0606020202030204" pitchFamily="34" charset="0"/>
              </a:rPr>
              <a:t>DSS</a:t>
            </a:r>
            <a:r>
              <a:rPr lang="en-US" sz="1500" dirty="0">
                <a:latin typeface="Arial Narrow" panose="020B0606020202030204" pitchFamily="34" charset="0"/>
              </a:rPr>
              <a:t>) even though V</a:t>
            </a:r>
            <a:r>
              <a:rPr lang="en-US" sz="1500" baseline="-25000" dirty="0">
                <a:latin typeface="Arial Narrow" panose="020B0606020202030204" pitchFamily="34" charset="0"/>
              </a:rPr>
              <a:t>DS</a:t>
            </a:r>
            <a:r>
              <a:rPr lang="en-US" sz="1500" dirty="0">
                <a:latin typeface="Arial Narrow" panose="020B0606020202030204" pitchFamily="34" charset="0"/>
              </a:rPr>
              <a:t> is increased.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Eventually I</a:t>
            </a:r>
            <a:r>
              <a:rPr lang="en-US" sz="1500" baseline="-25000" dirty="0">
                <a:latin typeface="Arial Narrow" panose="020B0606020202030204" pitchFamily="34" charset="0"/>
              </a:rPr>
              <a:t>D</a:t>
            </a:r>
            <a:r>
              <a:rPr lang="en-US" sz="1500" dirty="0">
                <a:latin typeface="Arial Narrow" panose="020B0606020202030204" pitchFamily="34" charset="0"/>
              </a:rPr>
              <a:t> will reach 0A. V</a:t>
            </a:r>
            <a:r>
              <a:rPr lang="en-US" sz="1500" baseline="-25000" dirty="0">
                <a:latin typeface="Arial Narrow" panose="020B0606020202030204" pitchFamily="34" charset="0"/>
              </a:rPr>
              <a:t>GS</a:t>
            </a:r>
            <a:r>
              <a:rPr lang="en-US" sz="1500" dirty="0">
                <a:latin typeface="Arial Narrow" panose="020B0606020202030204" pitchFamily="34" charset="0"/>
              </a:rPr>
              <a:t> at 	this point is called </a:t>
            </a:r>
            <a:r>
              <a:rPr lang="en-US" sz="1500" dirty="0" err="1">
                <a:latin typeface="Arial Narrow" panose="020B0606020202030204" pitchFamily="34" charset="0"/>
              </a:rPr>
              <a:t>V</a:t>
            </a:r>
            <a:r>
              <a:rPr lang="en-US" sz="1500" baseline="-25000" dirty="0" err="1">
                <a:latin typeface="Arial Narrow" panose="020B0606020202030204" pitchFamily="34" charset="0"/>
              </a:rPr>
              <a:t>p</a:t>
            </a:r>
            <a:r>
              <a:rPr lang="en-US" sz="1500" dirty="0">
                <a:latin typeface="Arial Narrow" panose="020B0606020202030204" pitchFamily="34" charset="0"/>
              </a:rPr>
              <a:t> or V</a:t>
            </a:r>
            <a:r>
              <a:rPr lang="en-US" sz="1500" baseline="-25000" dirty="0">
                <a:latin typeface="Arial Narrow" panose="020B0606020202030204" pitchFamily="34" charset="0"/>
              </a:rPr>
              <a:t>GS(off).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Also note that at high levels of V</a:t>
            </a:r>
            <a:r>
              <a:rPr lang="en-US" sz="1500" baseline="-25000" dirty="0">
                <a:latin typeface="Arial Narrow" panose="020B0606020202030204" pitchFamily="34" charset="0"/>
              </a:rPr>
              <a:t>DS</a:t>
            </a:r>
            <a:r>
              <a:rPr lang="en-US" sz="1500" dirty="0">
                <a:latin typeface="Arial Narrow" panose="020B0606020202030204" pitchFamily="34" charset="0"/>
              </a:rPr>
              <a:t> the JFET reaches a breakdown situation. I</a:t>
            </a:r>
            <a:r>
              <a:rPr lang="en-US" sz="1500" baseline="-25000" dirty="0">
                <a:latin typeface="Arial Narrow" panose="020B0606020202030204" pitchFamily="34" charset="0"/>
              </a:rPr>
              <a:t>D</a:t>
            </a:r>
            <a:r>
              <a:rPr lang="en-US" sz="1500" dirty="0">
                <a:latin typeface="Arial Narrow" panose="020B0606020202030204" pitchFamily="34" charset="0"/>
              </a:rPr>
              <a:t> will increases uncontrollably if V</a:t>
            </a:r>
            <a:r>
              <a:rPr lang="en-US" sz="1500" baseline="-25000" dirty="0">
                <a:latin typeface="Arial Narrow" panose="020B0606020202030204" pitchFamily="34" charset="0"/>
              </a:rPr>
              <a:t>DS</a:t>
            </a:r>
            <a:r>
              <a:rPr lang="en-US" sz="1500" dirty="0">
                <a:latin typeface="Arial Narrow" panose="020B0606020202030204" pitchFamily="34" charset="0"/>
              </a:rPr>
              <a:t> &gt; </a:t>
            </a:r>
            <a:r>
              <a:rPr lang="en-US" sz="1500" dirty="0" err="1">
                <a:latin typeface="Arial Narrow" panose="020B0606020202030204" pitchFamily="34" charset="0"/>
              </a:rPr>
              <a:t>V</a:t>
            </a:r>
            <a:r>
              <a:rPr lang="en-US" sz="1500" baseline="-25000" dirty="0" err="1">
                <a:latin typeface="Arial Narrow" panose="020B0606020202030204" pitchFamily="34" charset="0"/>
              </a:rPr>
              <a:t>DSmax</a:t>
            </a:r>
            <a:r>
              <a:rPr lang="en-US" sz="1500" dirty="0"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3684" y="1901350"/>
            <a:ext cx="4520317" cy="34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008" y="385009"/>
            <a:ext cx="8314885" cy="610873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JFET OPERATING CHARACTERISTICS: VOLTAGE CONTROLLED RESISTOR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808" y="1124208"/>
            <a:ext cx="3658124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The region to the left of the pinch-off point is called the </a:t>
            </a:r>
            <a:r>
              <a:rPr lang="en-US" dirty="0" err="1">
                <a:latin typeface="Arial Narrow" panose="020B0606020202030204" pitchFamily="34" charset="0"/>
              </a:rPr>
              <a:t>ohmic</a:t>
            </a:r>
            <a:r>
              <a:rPr lang="en-US" dirty="0">
                <a:latin typeface="Arial Narrow" panose="020B0606020202030204" pitchFamily="34" charset="0"/>
              </a:rPr>
              <a:t> region.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JFET can be used as a variable resistor, where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controls the drain-source resistance (</a:t>
            </a:r>
            <a:r>
              <a:rPr lang="en-US" dirty="0" err="1">
                <a:latin typeface="Arial Narrow" panose="020B0606020202030204" pitchFamily="34" charset="0"/>
              </a:rPr>
              <a:t>r</a:t>
            </a:r>
            <a:r>
              <a:rPr lang="en-US" baseline="-25000" dirty="0" err="1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). </a:t>
            </a: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slope of each curve and therefore the resistance of the device between drain and source for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 &lt; V</a:t>
            </a:r>
            <a:r>
              <a:rPr lang="en-US" baseline="-25000" dirty="0">
                <a:latin typeface="Arial Narrow" panose="020B0606020202030204" pitchFamily="34" charset="0"/>
              </a:rPr>
              <a:t>P</a:t>
            </a:r>
            <a:r>
              <a:rPr lang="en-US" dirty="0">
                <a:latin typeface="Arial Narrow" panose="020B0606020202030204" pitchFamily="34" charset="0"/>
              </a:rPr>
              <a:t> is a function of the applied voltage V</a:t>
            </a:r>
            <a:r>
              <a:rPr lang="en-US" baseline="-25000" dirty="0">
                <a:latin typeface="Arial Narrow" panose="020B0606020202030204" pitchFamily="34" charset="0"/>
              </a:rPr>
              <a:t>GS.</a:t>
            </a:r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As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becomes more negative, the resistance (</a:t>
            </a:r>
            <a:r>
              <a:rPr lang="en-US" dirty="0" err="1">
                <a:latin typeface="Arial Narrow" panose="020B0606020202030204" pitchFamily="34" charset="0"/>
              </a:rPr>
              <a:t>r</a:t>
            </a:r>
            <a:r>
              <a:rPr lang="en-US" baseline="-25000" dirty="0" err="1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) increases.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81516" y="1124208"/>
            <a:ext cx="4578296" cy="34638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725" y="5144318"/>
            <a:ext cx="1893581" cy="71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3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5" y="441622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 P-CHANNEL JFETS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885" y="121600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p-Channel JFET acts the same as the n-channel JFET, except the polarities and currents are reversed.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1468" y="1695791"/>
            <a:ext cx="3643643" cy="407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3B238A-95CF-D247-AF6F-D017CD39E0E4}"/>
              </a:ext>
            </a:extLst>
          </p:cNvPr>
          <p:cNvSpPr txBox="1">
            <a:spLocks/>
          </p:cNvSpPr>
          <p:nvPr/>
        </p:nvSpPr>
        <p:spPr>
          <a:xfrm>
            <a:off x="1957568" y="599304"/>
            <a:ext cx="5228860" cy="878351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Devices</a:t>
            </a:r>
            <a:endParaRPr 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3D49437-97F2-1C46-BCFF-53D28976941C}"/>
              </a:ext>
            </a:extLst>
          </p:cNvPr>
          <p:cNvSpPr txBox="1">
            <a:spLocks/>
          </p:cNvSpPr>
          <p:nvPr/>
        </p:nvSpPr>
        <p:spPr>
          <a:xfrm>
            <a:off x="2497103" y="5313601"/>
            <a:ext cx="4149793" cy="696988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kumimoji="0" lang="en-US" altLang="en-US" sz="1100" u="sng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Reference book</a:t>
            </a:r>
            <a:r>
              <a:rPr kumimoji="0" lang="en-US" altLang="en-US" sz="11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:</a:t>
            </a:r>
            <a:endParaRPr lang="en-US" sz="11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kumimoji="0" lang="en-US" altLang="en-US" sz="1400" b="1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Electronic Devices and Circuit Theory (Chapter-6)</a:t>
            </a:r>
            <a:r>
              <a:rPr kumimoji="0" lang="en-US" altLang="en-US" sz="14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</a:t>
            </a:r>
          </a:p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Robert L.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Boylestad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and L. </a:t>
            </a:r>
            <a:r>
              <a:rPr lang="en-US" sz="1100" dirty="0" err="1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Nashelsky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, (11</a:t>
            </a:r>
            <a:r>
              <a:rPr lang="en-US" sz="1100" baseline="300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th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TimesNewRomanPS"/>
              </a:rPr>
              <a:t> Edition)</a:t>
            </a:r>
            <a:endParaRPr 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5E2B1D5-6796-4242-8D7E-42837C88C7C0}"/>
              </a:ext>
            </a:extLst>
          </p:cNvPr>
          <p:cNvSpPr txBox="1">
            <a:spLocks/>
          </p:cNvSpPr>
          <p:nvPr/>
        </p:nvSpPr>
        <p:spPr>
          <a:xfrm>
            <a:off x="3264972" y="1916831"/>
            <a:ext cx="2614052" cy="87835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Term</a:t>
            </a:r>
            <a:b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- 04</a:t>
            </a:r>
          </a:p>
        </p:txBody>
      </p:sp>
    </p:spTree>
    <p:extLst>
      <p:ext uri="{BB962C8B-B14F-4D97-AF65-F5344CB8AC3E}">
        <p14:creationId xmlns:p14="http://schemas.microsoft.com/office/powerpoint/2010/main" val="402993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ular Callout 9"/>
          <p:cNvSpPr/>
          <p:nvPr/>
        </p:nvSpPr>
        <p:spPr>
          <a:xfrm>
            <a:off x="4335602" y="1114121"/>
            <a:ext cx="2778876" cy="1238785"/>
          </a:xfrm>
          <a:prstGeom prst="wedgeRoundRect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 Narrow" panose="020B0606020202030204" pitchFamily="34" charset="0"/>
              </a:rPr>
              <a:t>Circuit redrawn for small signal ac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7339" y="3218104"/>
            <a:ext cx="5428820" cy="24712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5423" y="235224"/>
            <a:ext cx="5288973" cy="450217"/>
          </a:xfrm>
        </p:spPr>
        <p:txBody>
          <a:bodyPr>
            <a:normAutofit fontScale="90000"/>
          </a:bodyPr>
          <a:lstStyle/>
          <a:p>
            <a:r>
              <a:rPr lang="en-US" sz="3000" b="1" dirty="0">
                <a:solidFill>
                  <a:srgbClr val="00B050"/>
                </a:solidFill>
              </a:rPr>
              <a:t> BJT TRANSISTOR MODELING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789" y="992358"/>
            <a:ext cx="3629465" cy="3051097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flipV="1">
            <a:off x="4071413" y="2536634"/>
            <a:ext cx="1772529" cy="749105"/>
          </a:xfrm>
          <a:prstGeom prst="bentUp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3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989" y="574737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P-CHANNEL JFET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882" y="1568023"/>
            <a:ext cx="4150118" cy="4084911"/>
          </a:xfrm>
        </p:spPr>
        <p:txBody>
          <a:bodyPr>
            <a:noAutofit/>
          </a:bodyPr>
          <a:lstStyle/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As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increases more positively:</a:t>
            </a:r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The depletion zone increases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I</a:t>
            </a:r>
            <a:r>
              <a:rPr lang="en-US" sz="1650" baseline="-25000" dirty="0">
                <a:latin typeface="Arial Narrow" panose="020B0606020202030204" pitchFamily="34" charset="0"/>
              </a:rPr>
              <a:t>D</a:t>
            </a:r>
            <a:r>
              <a:rPr lang="en-US" sz="1650" dirty="0">
                <a:latin typeface="Arial Narrow" panose="020B0606020202030204" pitchFamily="34" charset="0"/>
              </a:rPr>
              <a:t> decreases (I</a:t>
            </a:r>
            <a:r>
              <a:rPr lang="en-US" sz="1650" baseline="-25000" dirty="0">
                <a:latin typeface="Arial Narrow" panose="020B0606020202030204" pitchFamily="34" charset="0"/>
              </a:rPr>
              <a:t>D</a:t>
            </a:r>
            <a:r>
              <a:rPr lang="en-US" sz="1650" dirty="0">
                <a:latin typeface="Arial Narrow" panose="020B0606020202030204" pitchFamily="34" charset="0"/>
              </a:rPr>
              <a:t> &lt; I</a:t>
            </a:r>
            <a:r>
              <a:rPr lang="en-US" sz="1650" baseline="-25000" dirty="0">
                <a:latin typeface="Arial Narrow" panose="020B0606020202030204" pitchFamily="34" charset="0"/>
              </a:rPr>
              <a:t>DSS</a:t>
            </a:r>
            <a:r>
              <a:rPr lang="en-US" sz="1650" dirty="0">
                <a:latin typeface="Arial Narrow" panose="020B0606020202030204" pitchFamily="34" charset="0"/>
              </a:rPr>
              <a:t>)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Eventually I</a:t>
            </a:r>
            <a:r>
              <a:rPr lang="en-US" sz="1650" baseline="-25000" dirty="0">
                <a:latin typeface="Arial Narrow" panose="020B0606020202030204" pitchFamily="34" charset="0"/>
              </a:rPr>
              <a:t>D</a:t>
            </a:r>
            <a:r>
              <a:rPr lang="en-US" sz="1650" dirty="0">
                <a:latin typeface="Arial Narrow" panose="020B0606020202030204" pitchFamily="34" charset="0"/>
              </a:rPr>
              <a:t> = 0A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Also note that at high levels of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 the JFET reaches a breakdown situation. 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 increases uncontrollably if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 &gt; </a:t>
            </a:r>
            <a:r>
              <a:rPr lang="en-US" dirty="0" err="1">
                <a:latin typeface="Arial Narrow" panose="020B0606020202030204" pitchFamily="34" charset="0"/>
              </a:rPr>
              <a:t>V</a:t>
            </a:r>
            <a:r>
              <a:rPr lang="en-US" baseline="-25000" dirty="0" err="1">
                <a:latin typeface="Arial Narrow" panose="020B0606020202030204" pitchFamily="34" charset="0"/>
              </a:rPr>
              <a:t>DSmax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50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9696" y="1568023"/>
            <a:ext cx="4062422" cy="337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JFET SYMBOLS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51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11582" y="1583994"/>
            <a:ext cx="4225529" cy="36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00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SUMMARY TILL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The maximum current is defined as I</a:t>
            </a:r>
            <a:r>
              <a:rPr lang="en-US" baseline="-25000" dirty="0">
                <a:latin typeface="Arial Narrow" panose="020B0606020202030204" pitchFamily="34" charset="0"/>
              </a:rPr>
              <a:t>DSS</a:t>
            </a:r>
            <a:r>
              <a:rPr lang="en-US" dirty="0">
                <a:latin typeface="Arial Narrow" panose="020B0606020202030204" pitchFamily="34" charset="0"/>
              </a:rPr>
              <a:t> and occurs when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= 0 V and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 ≥ |</a:t>
            </a:r>
            <a:r>
              <a:rPr lang="en-US" dirty="0" err="1">
                <a:latin typeface="Arial Narrow" panose="020B0606020202030204" pitchFamily="34" charset="0"/>
              </a:rPr>
              <a:t>V</a:t>
            </a:r>
            <a:r>
              <a:rPr lang="en-US" baseline="-25000" dirty="0" err="1">
                <a:latin typeface="Arial Narrow" panose="020B0606020202030204" pitchFamily="34" charset="0"/>
              </a:rPr>
              <a:t>p</a:t>
            </a:r>
            <a:r>
              <a:rPr lang="en-US" dirty="0">
                <a:latin typeface="Arial Narrow" panose="020B0606020202030204" pitchFamily="34" charset="0"/>
              </a:rPr>
              <a:t>|,  as shown in Fig. 6.15a 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 For gate-to-source voltages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is less than (more negative than) the pinch-off level, the drain current is 0 A (I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 = 0 A ), as in Fig. 6.15b .</a:t>
            </a:r>
          </a:p>
          <a:p>
            <a:pPr marL="0" indent="0" algn="just">
              <a:buNone/>
            </a:pPr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For all levels of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between 0 V and the pinch-off level, the current 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 will range between I</a:t>
            </a:r>
            <a:r>
              <a:rPr lang="en-US" baseline="-25000" dirty="0">
                <a:latin typeface="Arial Narrow" panose="020B0606020202030204" pitchFamily="34" charset="0"/>
              </a:rPr>
              <a:t>DSS</a:t>
            </a:r>
            <a:r>
              <a:rPr lang="en-US" dirty="0">
                <a:latin typeface="Arial Narrow" panose="020B0606020202030204" pitchFamily="34" charset="0"/>
              </a:rPr>
              <a:t> and 0 A, respectively, as in Fig. 6.15c.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 A similar list can be developed for p-channel JFETs.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52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2124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SUMMARY TILL NOW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948" y="1569707"/>
            <a:ext cx="3461681" cy="21071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53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2203" y="1562692"/>
            <a:ext cx="2877448" cy="2121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949" y="3401197"/>
            <a:ext cx="2942408" cy="2055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4032" y="5180999"/>
            <a:ext cx="5593556" cy="56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50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JFET TRANSFER 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The transfer characteristic of </a:t>
            </a:r>
            <a:r>
              <a:rPr lang="en-US" altLang="en-US" dirty="0">
                <a:solidFill>
                  <a:srgbClr val="FF33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input-to-output</a:t>
            </a:r>
            <a:r>
              <a:rPr lang="en-US" altLang="en-US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is not as straight forward in a JFET as it was in a BJT. </a:t>
            </a:r>
            <a:br>
              <a:rPr lang="en-US" altLang="en-US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</a:br>
            <a:endParaRPr lang="en-US" altLang="en-US" dirty="0">
              <a:solidFill>
                <a:prstClr val="black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 a BJT, </a:t>
            </a:r>
            <a:r>
              <a:rPr lang="en-US" altLang="en-US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</a:t>
            </a:r>
            <a:r>
              <a:rPr lang="en-US" altLang="en-US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indicated the relationship between I</a:t>
            </a:r>
            <a:r>
              <a:rPr lang="en-US" altLang="en-US" baseline="-25000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B</a:t>
            </a:r>
            <a:r>
              <a:rPr lang="en-US" altLang="en-US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(input) and I</a:t>
            </a:r>
            <a:r>
              <a:rPr lang="en-US" altLang="en-US" baseline="-25000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</a:t>
            </a:r>
            <a:r>
              <a:rPr lang="en-US" altLang="en-US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(output).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prstClr val="black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 a JFET, the relationship of V</a:t>
            </a:r>
            <a:r>
              <a:rPr lang="en-US" altLang="en-US" baseline="-25000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GS</a:t>
            </a:r>
            <a:r>
              <a:rPr lang="en-US" altLang="en-US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(input) and I</a:t>
            </a:r>
            <a:r>
              <a:rPr lang="en-US" altLang="en-US" baseline="-25000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</a:t>
            </a:r>
            <a:r>
              <a:rPr lang="en-US" altLang="en-US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(output) is a little more complicated (Shockley’s equation):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54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3376" y="3704475"/>
            <a:ext cx="3794705" cy="16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1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TRANSFER CURVE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55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1696" y="1583994"/>
            <a:ext cx="6642443" cy="388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91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PLOTTING THE TRANSFER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Using I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DSS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and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</a:rPr>
              <a:t>V</a:t>
            </a:r>
            <a:r>
              <a:rPr lang="en-US" baseline="-250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(V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GS(off)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) values found in a specification sheet, the Transfer Curve can be plotted using these 3 steps:</a:t>
            </a:r>
          </a:p>
          <a:p>
            <a:pPr algn="just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Step 1:	</a:t>
            </a:r>
          </a:p>
          <a:p>
            <a:pPr algn="just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				Solving for V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= 0V: 	</a:t>
            </a:r>
          </a:p>
          <a:p>
            <a:pPr algn="just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Step 2: 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				Solving for V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 =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</a:rPr>
              <a:t>V</a:t>
            </a:r>
            <a:r>
              <a:rPr lang="en-US" baseline="-250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(V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GS(off)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):   </a:t>
            </a: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Step 3: 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		Solving for V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 = 0V to </a:t>
            </a:r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</a:rPr>
              <a:t>V</a:t>
            </a:r>
            <a:r>
              <a:rPr lang="en-US" baseline="-250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:  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56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2343315" y="2294636"/>
          <a:ext cx="1704969" cy="618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032" imgH="393529" progId="Equation.3">
                  <p:embed/>
                </p:oleObj>
              </mc:Choice>
              <mc:Fallback>
                <p:oleObj name="Equation" r:id="rId2" imgW="1079032" imgH="393529" progId="Equation.3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3315" y="2294636"/>
                        <a:ext cx="1704969" cy="6189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6029415" y="2822566"/>
          <a:ext cx="1857346" cy="535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0" imgH="330200" progId="Equation.3">
                  <p:embed/>
                </p:oleObj>
              </mc:Choice>
              <mc:Fallback>
                <p:oleObj name="Equation" r:id="rId4" imgW="1143000" imgH="330200" progId="Equation.3">
                  <p:embed/>
                  <p:pic>
                    <p:nvPicPr>
                      <p:cNvPr id="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9415" y="2822566"/>
                        <a:ext cx="1857346" cy="5359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2603689" y="3606570"/>
          <a:ext cx="1662479" cy="603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79032" imgH="393529" progId="Equation.3">
                  <p:embed/>
                </p:oleObj>
              </mc:Choice>
              <mc:Fallback>
                <p:oleObj name="Equation" r:id="rId6" imgW="1079032" imgH="393529" progId="Equation.3">
                  <p:embed/>
                  <p:pic>
                    <p:nvPicPr>
                      <p:cNvPr id="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689" y="3606570"/>
                        <a:ext cx="1662479" cy="6035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0"/>
          <p:cNvGraphicFramePr>
            <a:graphicFrameLocks noChangeAspect="1"/>
          </p:cNvGraphicFramePr>
          <p:nvPr/>
        </p:nvGraphicFramePr>
        <p:xfrm>
          <a:off x="6166610" y="4339349"/>
          <a:ext cx="1582954" cy="51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30300" imgH="368300" progId="Equation.3">
                  <p:embed/>
                </p:oleObj>
              </mc:Choice>
              <mc:Fallback>
                <p:oleObj name="Equation" r:id="rId7" imgW="1130300" imgH="368300" progId="Equation.3">
                  <p:embed/>
                  <p:pic>
                    <p:nvPicPr>
                      <p:cNvPr id="9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6610" y="4339349"/>
                        <a:ext cx="1582954" cy="515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/>
          <p:cNvGraphicFramePr>
            <a:graphicFrameLocks noChangeAspect="1"/>
          </p:cNvGraphicFramePr>
          <p:nvPr/>
        </p:nvGraphicFramePr>
        <p:xfrm>
          <a:off x="4990075" y="5077163"/>
          <a:ext cx="1704975" cy="591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30040" imgH="393480" progId="Equation.3">
                  <p:embed/>
                </p:oleObj>
              </mc:Choice>
              <mc:Fallback>
                <p:oleObj name="Equation" r:id="rId9" imgW="1130040" imgH="393480" progId="Equation.3">
                  <p:embed/>
                  <p:pic>
                    <p:nvPicPr>
                      <p:cNvPr id="1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0075" y="5077163"/>
                        <a:ext cx="1704975" cy="5917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218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SHORTHAND METHOD</a:t>
            </a:r>
          </a:p>
        </p:txBody>
      </p:sp>
      <p:graphicFrame>
        <p:nvGraphicFramePr>
          <p:cNvPr id="7" name="Group 57"/>
          <p:cNvGraphicFramePr>
            <a:graphicFrameLocks noGrp="1"/>
          </p:cNvGraphicFramePr>
          <p:nvPr>
            <p:ph idx="1"/>
          </p:nvPr>
        </p:nvGraphicFramePr>
        <p:xfrm>
          <a:off x="2365131" y="2023989"/>
          <a:ext cx="5086350" cy="2571753"/>
        </p:xfrm>
        <a:graphic>
          <a:graphicData uri="http://schemas.openxmlformats.org/drawingml/2006/table">
            <a:tbl>
              <a:tblPr/>
              <a:tblGrid>
                <a:gridCol w="2543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GS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9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0.3V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/2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0.5V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/4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0mA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57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9370" y="4900400"/>
            <a:ext cx="2405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</a:t>
            </a:r>
            <a:r>
              <a:rPr lang="en-US" i="1" dirty="0"/>
              <a:t>VGS </a:t>
            </a:r>
            <a:r>
              <a:rPr lang="en-US" dirty="0"/>
              <a:t>= 0 V, </a:t>
            </a:r>
            <a:r>
              <a:rPr lang="en-US" i="1" dirty="0"/>
              <a:t>ID </a:t>
            </a:r>
            <a:r>
              <a:rPr lang="en-US" dirty="0"/>
              <a:t>= </a:t>
            </a:r>
            <a:r>
              <a:rPr lang="en-US" i="1" dirty="0"/>
              <a:t>IDSS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7866" y="4900400"/>
            <a:ext cx="2354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</a:t>
            </a:r>
            <a:r>
              <a:rPr lang="en-US" i="1" dirty="0"/>
              <a:t>VGS </a:t>
            </a:r>
            <a:r>
              <a:rPr lang="en-US" dirty="0"/>
              <a:t>= </a:t>
            </a:r>
            <a:r>
              <a:rPr lang="en-US" i="1" dirty="0"/>
              <a:t>VP</a:t>
            </a:r>
            <a:r>
              <a:rPr lang="en-US" dirty="0"/>
              <a:t>, </a:t>
            </a:r>
            <a:r>
              <a:rPr lang="en-US" i="1" dirty="0"/>
              <a:t>ID </a:t>
            </a:r>
            <a:r>
              <a:rPr lang="en-US" dirty="0"/>
              <a:t>= 0 mA</a:t>
            </a:r>
          </a:p>
        </p:txBody>
      </p:sp>
    </p:spTree>
    <p:extLst>
      <p:ext uri="{BB962C8B-B14F-4D97-AF65-F5344CB8AC3E}">
        <p14:creationId xmlns:p14="http://schemas.microsoft.com/office/powerpoint/2010/main" val="360703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58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2363" y="2368248"/>
            <a:ext cx="3093244" cy="3529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511694"/>
            <a:ext cx="7073731" cy="21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5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59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059" y="1583993"/>
            <a:ext cx="7901643" cy="1430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276" y="3039393"/>
            <a:ext cx="3919611" cy="284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2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88" y="404639"/>
            <a:ext cx="8483608" cy="452611"/>
          </a:xfrm>
        </p:spPr>
        <p:txBody>
          <a:bodyPr>
            <a:noAutofit/>
          </a:bodyPr>
          <a:lstStyle/>
          <a:p>
            <a:r>
              <a:rPr lang="pt-BR" sz="2700" dirty="0">
                <a:solidFill>
                  <a:srgbClr val="00B050"/>
                </a:solidFill>
              </a:rPr>
              <a:t>The r</a:t>
            </a:r>
            <a:r>
              <a:rPr lang="pt-BR" sz="2700" baseline="-25000" dirty="0">
                <a:solidFill>
                  <a:srgbClr val="00B050"/>
                </a:solidFill>
              </a:rPr>
              <a:t>e</a:t>
            </a:r>
            <a:r>
              <a:rPr lang="pt-BR" sz="2700" dirty="0">
                <a:solidFill>
                  <a:srgbClr val="00B050"/>
                </a:solidFill>
              </a:rPr>
              <a:t> Transistor Model (</a:t>
            </a:r>
            <a:r>
              <a:rPr lang="en-US" sz="2700" dirty="0">
                <a:solidFill>
                  <a:srgbClr val="00B050"/>
                </a:solidFill>
              </a:rPr>
              <a:t>Common Emitter Configuration)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617" y="1258463"/>
            <a:ext cx="6078562" cy="2471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0429" y="3729967"/>
            <a:ext cx="2114075" cy="20675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3114" y="3877485"/>
            <a:ext cx="36004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1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511076"/>
            <a:ext cx="7429499" cy="411668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42900"/>
            <a:r>
              <a:rPr lang="en-US" sz="2700" b="1" dirty="0">
                <a:solidFill>
                  <a:srgbClr val="00B050"/>
                </a:solidFill>
              </a:rPr>
              <a:t> 								MOSFETs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273" y="1484440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MOSFETs have characteristics similar to JFETs and additional characteristics that make them very useful.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There are 2 types: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Depletion-Type MOSFET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Enhancement-Type MOSFET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60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13" y="2537607"/>
            <a:ext cx="4016825" cy="28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7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44" y="161442"/>
            <a:ext cx="8439097" cy="1147099"/>
          </a:xfrm>
        </p:spPr>
        <p:txBody>
          <a:bodyPr>
            <a:noAutofit/>
          </a:bodyPr>
          <a:lstStyle/>
          <a:p>
            <a:r>
              <a:rPr lang="en-US" sz="2700" b="1" dirty="0">
                <a:solidFill>
                  <a:srgbClr val="00B050"/>
                </a:solidFill>
              </a:rPr>
              <a:t>ENHANCEMENT-TYPE MOSFET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44" y="1583993"/>
            <a:ext cx="4934146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The Drain (D) and Source (S) connect to the to n-doped regions. </a:t>
            </a: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Gate (G) connects to the p-doped substrate via a thin insulating layer of SiO2. 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There is no channel. The n-doped material lies on a p-doped substrate that may have an additional terminal connection called SS.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In summary, therefore, the construction of an enhancement-type MOSFET is quite similar to that of the depletion-type MOSFET, except for the absence of a channel between the drain and source terminals.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61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4990" y="1604466"/>
            <a:ext cx="3608313" cy="37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5964462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 CONTINUED…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415582"/>
            <a:ext cx="4604081" cy="4084911"/>
          </a:xfrm>
        </p:spPr>
        <p:txBody>
          <a:bodyPr>
            <a:noAutofit/>
          </a:bodyPr>
          <a:lstStyle/>
          <a:p>
            <a:pPr algn="just"/>
            <a:r>
              <a:rPr lang="en-US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As V</a:t>
            </a:r>
            <a:r>
              <a:rPr lang="en-US" b="1" i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GS</a:t>
            </a:r>
            <a:r>
              <a:rPr lang="en-US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increases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in magnitude, the </a:t>
            </a:r>
            <a:r>
              <a:rPr lang="en-US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concentration of electrons near the SiO2 surface increases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until eventually the induced n-type region can support a measurable flow between drain and source. </a:t>
            </a:r>
          </a:p>
          <a:p>
            <a:pPr algn="just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US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The level of V</a:t>
            </a:r>
            <a:r>
              <a:rPr lang="en-US" b="1" i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GS</a:t>
            </a:r>
            <a:r>
              <a:rPr lang="en-US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that results in the </a:t>
            </a:r>
            <a:r>
              <a:rPr lang="en-US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significant increase in drain current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is called the </a:t>
            </a:r>
            <a:r>
              <a:rPr lang="en-US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threshold voltage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and is given the symbol V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. </a:t>
            </a:r>
          </a:p>
          <a:p>
            <a:pPr algn="just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Since the channel is nonexistent with V</a:t>
            </a:r>
            <a:r>
              <a:rPr lang="en-US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GS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=0 V and “enhanced” by the application of a positive gate-to-source voltage, this type of MOSFET is called an enhancement-type MOSFET.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62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13678" y="1212129"/>
            <a:ext cx="3470277" cy="449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83672"/>
            <a:ext cx="7429499" cy="527726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 CONTINUED…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sz="1500" b="1" i="1" dirty="0">
                <a:latin typeface="Arial Narrow" panose="020B0606020202030204" pitchFamily="34" charset="0"/>
              </a:rPr>
              <a:t>As V</a:t>
            </a:r>
            <a:r>
              <a:rPr lang="en-US" sz="150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500" b="1" i="1" dirty="0">
                <a:latin typeface="Arial Narrow" panose="020B0606020202030204" pitchFamily="34" charset="0"/>
              </a:rPr>
              <a:t> is increased beyond the threshold level</a:t>
            </a:r>
            <a:r>
              <a:rPr lang="en-US" sz="1500" dirty="0">
                <a:latin typeface="Arial Narrow" panose="020B0606020202030204" pitchFamily="34" charset="0"/>
              </a:rPr>
              <a:t>, the </a:t>
            </a:r>
            <a:r>
              <a:rPr lang="en-US" sz="1500" b="1" i="1" dirty="0">
                <a:latin typeface="Arial Narrow" panose="020B0606020202030204" pitchFamily="34" charset="0"/>
              </a:rPr>
              <a:t>density of free carriers</a:t>
            </a:r>
            <a:r>
              <a:rPr lang="en-US" sz="1500" dirty="0">
                <a:latin typeface="Arial Narrow" panose="020B0606020202030204" pitchFamily="34" charset="0"/>
              </a:rPr>
              <a:t> in the induced channel </a:t>
            </a:r>
            <a:r>
              <a:rPr lang="en-US" sz="1500" b="1" i="1" dirty="0">
                <a:latin typeface="Arial Narrow" panose="020B0606020202030204" pitchFamily="34" charset="0"/>
              </a:rPr>
              <a:t>will increase</a:t>
            </a:r>
            <a:r>
              <a:rPr lang="en-US" sz="1500" dirty="0">
                <a:latin typeface="Arial Narrow" panose="020B0606020202030204" pitchFamily="34" charset="0"/>
              </a:rPr>
              <a:t>, resulting in </a:t>
            </a:r>
            <a:r>
              <a:rPr lang="en-US" sz="1500" b="1" i="1" dirty="0">
                <a:latin typeface="Arial Narrow" panose="020B0606020202030204" pitchFamily="34" charset="0"/>
              </a:rPr>
              <a:t>an increased level of drain current.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However, if we hold V</a:t>
            </a:r>
            <a:r>
              <a:rPr lang="en-US" sz="1500" baseline="-25000" dirty="0">
                <a:latin typeface="Arial Narrow" panose="020B0606020202030204" pitchFamily="34" charset="0"/>
              </a:rPr>
              <a:t>GS</a:t>
            </a:r>
            <a:r>
              <a:rPr lang="en-US" sz="1500" dirty="0">
                <a:latin typeface="Arial Narrow" panose="020B0606020202030204" pitchFamily="34" charset="0"/>
              </a:rPr>
              <a:t> constant and increase the level of V</a:t>
            </a:r>
            <a:r>
              <a:rPr lang="en-US" sz="1500" baseline="-25000" dirty="0">
                <a:latin typeface="Arial Narrow" panose="020B0606020202030204" pitchFamily="34" charset="0"/>
              </a:rPr>
              <a:t>DS</a:t>
            </a:r>
            <a:r>
              <a:rPr lang="en-US" sz="1500" dirty="0">
                <a:latin typeface="Arial Narrow" panose="020B0606020202030204" pitchFamily="34" charset="0"/>
              </a:rPr>
              <a:t>, the drain current will eventually reach a saturation level The levelling off of I</a:t>
            </a:r>
            <a:r>
              <a:rPr lang="en-US" sz="1500" baseline="-25000" dirty="0">
                <a:latin typeface="Arial Narrow" panose="020B0606020202030204" pitchFamily="34" charset="0"/>
              </a:rPr>
              <a:t>D</a:t>
            </a:r>
            <a:r>
              <a:rPr lang="en-US" sz="1500" dirty="0">
                <a:latin typeface="Arial Narrow" panose="020B0606020202030204" pitchFamily="34" charset="0"/>
              </a:rPr>
              <a:t> is due to a pinching-off process depicted by the narrower channel at the drain end of the induced channel.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By applying KVL we get –</a:t>
            </a: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If </a:t>
            </a:r>
            <a:r>
              <a:rPr lang="en-US" sz="1500" b="1" i="1" dirty="0">
                <a:latin typeface="Arial Narrow" panose="020B0606020202030204" pitchFamily="34" charset="0"/>
              </a:rPr>
              <a:t>V</a:t>
            </a:r>
            <a:r>
              <a:rPr lang="en-US" sz="1500" b="1" i="1" baseline="-25000" dirty="0">
                <a:latin typeface="Arial Narrow" panose="020B0606020202030204" pitchFamily="34" charset="0"/>
              </a:rPr>
              <a:t>GS</a:t>
            </a:r>
            <a:r>
              <a:rPr lang="en-US" sz="1500" b="1" i="1" dirty="0">
                <a:latin typeface="Arial Narrow" panose="020B0606020202030204" pitchFamily="34" charset="0"/>
              </a:rPr>
              <a:t> is held fixed</a:t>
            </a:r>
            <a:r>
              <a:rPr lang="en-US" sz="1500" dirty="0">
                <a:latin typeface="Arial Narrow" panose="020B0606020202030204" pitchFamily="34" charset="0"/>
              </a:rPr>
              <a:t> at some value such as 8 V and </a:t>
            </a:r>
            <a:r>
              <a:rPr lang="en-US" sz="1500" b="1" i="1" dirty="0">
                <a:latin typeface="Arial Narrow" panose="020B0606020202030204" pitchFamily="34" charset="0"/>
              </a:rPr>
              <a:t>V</a:t>
            </a:r>
            <a:r>
              <a:rPr lang="en-US" sz="1500" b="1" i="1" baseline="-25000" dirty="0">
                <a:latin typeface="Arial Narrow" panose="020B0606020202030204" pitchFamily="34" charset="0"/>
              </a:rPr>
              <a:t>DS</a:t>
            </a:r>
            <a:r>
              <a:rPr lang="en-US" sz="1500" b="1" i="1" dirty="0">
                <a:latin typeface="Arial Narrow" panose="020B0606020202030204" pitchFamily="34" charset="0"/>
              </a:rPr>
              <a:t> is increased </a:t>
            </a:r>
            <a:r>
              <a:rPr lang="en-US" sz="1500" dirty="0">
                <a:latin typeface="Arial Narrow" panose="020B0606020202030204" pitchFamily="34" charset="0"/>
              </a:rPr>
              <a:t>from 2 to 5V, the voltage will drop from -6 to -3 V. This </a:t>
            </a:r>
            <a:r>
              <a:rPr lang="en-US" sz="1500" b="1" i="1" dirty="0">
                <a:latin typeface="Arial Narrow" panose="020B0606020202030204" pitchFamily="34" charset="0"/>
              </a:rPr>
              <a:t>reduction in gate-to-drain voltage </a:t>
            </a:r>
            <a:r>
              <a:rPr lang="en-US" sz="1500" dirty="0">
                <a:latin typeface="Arial Narrow" panose="020B0606020202030204" pitchFamily="34" charset="0"/>
              </a:rPr>
              <a:t>will in turn </a:t>
            </a:r>
            <a:r>
              <a:rPr lang="en-US" sz="1500" b="1" i="1" dirty="0">
                <a:latin typeface="Arial Narrow" panose="020B0606020202030204" pitchFamily="34" charset="0"/>
              </a:rPr>
              <a:t>reduce the attractive forces for free carriers</a:t>
            </a:r>
            <a:r>
              <a:rPr lang="en-US" sz="1500" dirty="0">
                <a:latin typeface="Arial Narrow" panose="020B0606020202030204" pitchFamily="34" charset="0"/>
              </a:rPr>
              <a:t> (electrons) in this region of the induced channel</a:t>
            </a:r>
            <a:r>
              <a:rPr lang="en-US" sz="1500" b="1" i="1" dirty="0">
                <a:latin typeface="Arial Narrow" panose="020B0606020202030204" pitchFamily="34" charset="0"/>
              </a:rPr>
              <a:t>, causing a reduction in the effective channel width. 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Eventually, the channel will be reduced to the point of pinch-off and a saturation condition will be established.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63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5743" y="3322005"/>
            <a:ext cx="1672733" cy="42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5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43423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CONTINUED…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64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1563" y="973121"/>
            <a:ext cx="3379859" cy="455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97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BASIC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764" y="1583993"/>
            <a:ext cx="7615451" cy="369860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The Enhancement-type MOSFET only operates in the enhancement mode.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05638" y="5668904"/>
            <a:ext cx="578317" cy="273844"/>
          </a:xfrm>
        </p:spPr>
        <p:txBody>
          <a:bodyPr/>
          <a:lstStyle/>
          <a:p>
            <a:pPr defTabSz="685800">
              <a:defRPr/>
            </a:pPr>
            <a:fld id="{0DE654DB-D7C6-4815-9165-BA926D4AC59F}" type="slidenum">
              <a:rPr kumimoji="0" lang="en-US" sz="900">
                <a:solidFill>
                  <a:srgbClr val="191B0E"/>
                </a:solidFill>
                <a:latin typeface="Franklin Gothic Book" panose="020B0503020102020204"/>
              </a:rPr>
              <a:pPr defTabSz="685800">
                <a:defRPr/>
              </a:pPr>
              <a:t>65</a:t>
            </a:fld>
            <a:endParaRPr kumimoji="0" lang="en-US" sz="900" dirty="0">
              <a:solidFill>
                <a:srgbClr val="191B0E"/>
              </a:solidFill>
              <a:latin typeface="Franklin Gothic Book" panose="020B050302010202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8804" y="2165501"/>
            <a:ext cx="6107906" cy="338613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87763" y="2216450"/>
            <a:ext cx="2288285" cy="347292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V</a:t>
            </a:r>
            <a:r>
              <a:rPr lang="en-US" sz="1500" b="1" i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GS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is always positive.</a:t>
            </a:r>
            <a:endParaRPr lang="en-US" sz="15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solidFill>
                  <a:schemeClr val="tx1"/>
                </a:solidFill>
                <a:latin typeface="Arial Narrow" panose="020B0606020202030204" pitchFamily="34" charset="0"/>
              </a:rPr>
              <a:t>As 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V</a:t>
            </a:r>
            <a:r>
              <a:rPr lang="en-US" sz="1500" b="1" i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GS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increases</a:t>
            </a:r>
            <a:r>
              <a:rPr lang="en-US" sz="1500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I</a:t>
            </a:r>
            <a:r>
              <a:rPr lang="en-US" sz="1500" b="1" i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D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increases.</a:t>
            </a:r>
          </a:p>
          <a:p>
            <a:pPr algn="just"/>
            <a:endParaRPr lang="en-US" sz="15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solidFill>
                  <a:schemeClr val="tx1"/>
                </a:solidFill>
                <a:latin typeface="Arial Narrow" panose="020B0606020202030204" pitchFamily="34" charset="0"/>
              </a:rPr>
              <a:t>But if 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V</a:t>
            </a:r>
            <a:r>
              <a:rPr lang="en-US" sz="1500" b="1" i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GS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is kept constant </a:t>
            </a:r>
            <a:r>
              <a:rPr lang="en-US" sz="1500" dirty="0">
                <a:solidFill>
                  <a:schemeClr val="tx1"/>
                </a:solidFill>
                <a:latin typeface="Arial Narrow" panose="020B0606020202030204" pitchFamily="34" charset="0"/>
              </a:rPr>
              <a:t>and 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V</a:t>
            </a:r>
            <a:r>
              <a:rPr lang="en-US" sz="1500" b="1" i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DS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is increased</a:t>
            </a:r>
            <a:r>
              <a:rPr lang="en-US" sz="1500" dirty="0">
                <a:solidFill>
                  <a:schemeClr val="tx1"/>
                </a:solidFill>
                <a:latin typeface="Arial Narrow" panose="020B0606020202030204" pitchFamily="34" charset="0"/>
              </a:rPr>
              <a:t>, then 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I</a:t>
            </a:r>
            <a:r>
              <a:rPr lang="en-US" sz="1500" b="1" i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D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saturates (I</a:t>
            </a:r>
            <a:r>
              <a:rPr lang="en-US" sz="1500" b="1" i="1" baseline="-25000" dirty="0">
                <a:solidFill>
                  <a:schemeClr val="tx1"/>
                </a:solidFill>
                <a:latin typeface="Arial Narrow" panose="020B0606020202030204" pitchFamily="34" charset="0"/>
              </a:rPr>
              <a:t>DSS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).</a:t>
            </a:r>
            <a:endParaRPr lang="en-US" sz="15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solidFill>
                  <a:schemeClr val="tx1"/>
                </a:solidFill>
                <a:latin typeface="Arial Narrow" panose="020B0606020202030204" pitchFamily="34" charset="0"/>
              </a:rPr>
              <a:t>The saturation level, </a:t>
            </a:r>
            <a:r>
              <a:rPr lang="en-US" sz="15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V</a:t>
            </a:r>
            <a:r>
              <a:rPr lang="en-US" sz="1500" b="1" i="1" baseline="-250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DSsat</a:t>
            </a:r>
            <a:r>
              <a:rPr lang="en-US" sz="15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 is reached.</a:t>
            </a:r>
          </a:p>
          <a:p>
            <a:pPr algn="just"/>
            <a:endParaRPr lang="en-US" sz="15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242810" y="5035739"/>
          <a:ext cx="133231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600" imgH="228600" progId="Equation.3">
                  <p:embed/>
                </p:oleObj>
              </mc:Choice>
              <mc:Fallback>
                <p:oleObj name="Equation" r:id="rId4" imgW="939600" imgH="228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2810" y="5035739"/>
                        <a:ext cx="133231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55609" y="5701950"/>
            <a:ext cx="4747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Check this: http://www-g.eng.cam.ac.uk/mmg/teaching/linearcircuits/jfet.html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1379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End of Lecture-4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60151-275B-234C-B96C-37225154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F6B988-E08C-4CCC-98F2-2921209802BF}" type="slidenum">
              <a:rPr lang="ja-JP" altLang="en-US" smtClean="0"/>
              <a:pPr>
                <a:defRPr/>
              </a:pPr>
              <a:t>66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99845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863" y="578223"/>
            <a:ext cx="7429499" cy="61087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TRANSFER CURVE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484" y="1386544"/>
            <a:ext cx="3758037" cy="4084911"/>
          </a:xfrm>
        </p:spPr>
        <p:txBody>
          <a:bodyPr>
            <a:noAutofit/>
          </a:bodyPr>
          <a:lstStyle/>
          <a:p>
            <a:pPr algn="just"/>
            <a:r>
              <a:rPr lang="en-US" sz="1500" dirty="0">
                <a:latin typeface="Arial Narrow" panose="020B0606020202030204" pitchFamily="34" charset="0"/>
              </a:rPr>
              <a:t>To determine I</a:t>
            </a:r>
            <a:r>
              <a:rPr lang="en-US" sz="1500" baseline="-25000" dirty="0">
                <a:latin typeface="Arial Narrow" panose="020B0606020202030204" pitchFamily="34" charset="0"/>
              </a:rPr>
              <a:t>D</a:t>
            </a:r>
            <a:r>
              <a:rPr lang="en-US" sz="1500" dirty="0">
                <a:latin typeface="Arial Narrow" panose="020B0606020202030204" pitchFamily="34" charset="0"/>
              </a:rPr>
              <a:t> given V</a:t>
            </a:r>
            <a:r>
              <a:rPr lang="en-US" sz="1500" baseline="-25000" dirty="0">
                <a:latin typeface="Arial Narrow" panose="020B0606020202030204" pitchFamily="34" charset="0"/>
              </a:rPr>
              <a:t>GS</a:t>
            </a:r>
            <a:r>
              <a:rPr lang="en-US" sz="1500" dirty="0">
                <a:latin typeface="Arial Narrow" panose="020B0606020202030204" pitchFamily="34" charset="0"/>
              </a:rPr>
              <a:t>:					</a:t>
            </a: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where V</a:t>
            </a:r>
            <a:r>
              <a:rPr lang="en-US" sz="1500" baseline="-25000" dirty="0">
                <a:latin typeface="Arial Narrow" panose="020B0606020202030204" pitchFamily="34" charset="0"/>
              </a:rPr>
              <a:t>T</a:t>
            </a:r>
            <a:r>
              <a:rPr lang="en-US" sz="1500" dirty="0">
                <a:latin typeface="Arial Narrow" panose="020B0606020202030204" pitchFamily="34" charset="0"/>
              </a:rPr>
              <a:t> = threshold voltage or voltage at which the MOSFET turns on.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k = constant found in the specification sheet</a:t>
            </a: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k can also be determined by using values at a specific point and the formula:</a:t>
            </a:r>
          </a:p>
          <a:p>
            <a:pPr marL="0" indent="0" algn="just">
              <a:buNone/>
            </a:pPr>
            <a:r>
              <a:rPr lang="en-US" sz="1500" dirty="0">
                <a:latin typeface="Arial Narrow" panose="020B0606020202030204" pitchFamily="34" charset="0"/>
              </a:rPr>
              <a:t>                                                       			</a:t>
            </a:r>
          </a:p>
          <a:p>
            <a:pPr algn="just"/>
            <a:endParaRPr lang="en-US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en-US" dirty="0" err="1">
                <a:solidFill>
                  <a:schemeClr val="tx1"/>
                </a:solidFill>
                <a:latin typeface="Arial Narrow" panose="020B0606020202030204" pitchFamily="34" charset="0"/>
              </a:rPr>
              <a:t>V</a:t>
            </a:r>
            <a:r>
              <a:rPr lang="en-US" baseline="-250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DSsat</a:t>
            </a:r>
            <a:r>
              <a:rPr lang="en-US" dirty="0">
                <a:solidFill>
                  <a:schemeClr val="tx1"/>
                </a:solidFill>
                <a:latin typeface="Arial Narrow" panose="020B0606020202030204" pitchFamily="34" charset="0"/>
              </a:rPr>
              <a:t>  can also be calculated: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2976043" y="1583992"/>
          <a:ext cx="1307570" cy="29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100" imgH="241300" progId="Equation.3">
                  <p:embed/>
                </p:oleObj>
              </mc:Choice>
              <mc:Fallback>
                <p:oleObj name="Equation" r:id="rId2" imgW="1054100" imgH="241300" progId="Equation.3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043" y="1583992"/>
                        <a:ext cx="1307570" cy="29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1651743" y="3784979"/>
          <a:ext cx="1528952" cy="575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43000" imgH="431800" progId="Equation.3">
                  <p:embed/>
                </p:oleObj>
              </mc:Choice>
              <mc:Fallback>
                <p:oleObj name="Equation" r:id="rId4" imgW="1143000" imgH="431800" progId="Equation.3">
                  <p:embed/>
                  <p:pic>
                    <p:nvPicPr>
                      <p:cNvPr id="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743" y="3784979"/>
                        <a:ext cx="1528952" cy="575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1926395" y="4941777"/>
          <a:ext cx="1137723" cy="284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14400" imgH="228600" progId="Equation.DSMT4">
                  <p:embed/>
                </p:oleObj>
              </mc:Choice>
              <mc:Fallback>
                <p:oleObj name="Equation" r:id="rId6" imgW="914400" imgH="228600" progId="Equation.DSMT4">
                  <p:embed/>
                  <p:pic>
                    <p:nvPicPr>
                      <p:cNvPr id="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6395" y="4941777"/>
                        <a:ext cx="1137723" cy="284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6219" y="1567265"/>
            <a:ext cx="4065905" cy="343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372" y="758335"/>
            <a:ext cx="7525976" cy="453871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P -CHANNEL ENHANCEMENT-TYPE MOSFETS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372" y="1212206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The p-channel Enhancement-type MOSFET is similar to the  n-channel except that the voltage polarities and current directions are reversed.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521" y="2245486"/>
            <a:ext cx="7553187" cy="350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 SYMBOLS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64722" y="1083343"/>
            <a:ext cx="3357398" cy="469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5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8" y="477686"/>
            <a:ext cx="7907483" cy="54914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400" b="1" dirty="0">
                <a:solidFill>
                  <a:srgbClr val="00B050"/>
                </a:solidFill>
              </a:rPr>
              <a:t>The r</a:t>
            </a:r>
            <a:r>
              <a:rPr lang="pt-BR" sz="2400" b="1" baseline="-25000" dirty="0">
                <a:solidFill>
                  <a:srgbClr val="00B050"/>
                </a:solidFill>
              </a:rPr>
              <a:t>e</a:t>
            </a:r>
            <a:r>
              <a:rPr lang="pt-BR" sz="2400" b="1" dirty="0">
                <a:solidFill>
                  <a:srgbClr val="00B050"/>
                </a:solidFill>
              </a:rPr>
              <a:t> Transistor Model (</a:t>
            </a:r>
            <a:r>
              <a:rPr lang="en-US" sz="2400" b="1" dirty="0">
                <a:solidFill>
                  <a:srgbClr val="00B050"/>
                </a:solidFill>
              </a:rPr>
              <a:t>Common Emitter Configuration)</a:t>
            </a:r>
            <a:endParaRPr lang="en-US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0569" y="1387308"/>
            <a:ext cx="3795576" cy="1868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1619" y="3671142"/>
            <a:ext cx="4513475" cy="18254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5040" y="1948540"/>
            <a:ext cx="1606776" cy="7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7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919" y="437262"/>
            <a:ext cx="7884702" cy="485523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42900"/>
            <a:r>
              <a:rPr lang="en-US" sz="2700" b="1" dirty="0">
                <a:solidFill>
                  <a:srgbClr val="00B050"/>
                </a:solidFill>
              </a:rPr>
              <a:t> DEPLETION-TYPE MOSFET CONSTRUCTION</a:t>
            </a:r>
            <a:br>
              <a:rPr lang="en-US" sz="2700" b="1" dirty="0">
                <a:solidFill>
                  <a:srgbClr val="00B050"/>
                </a:solidFill>
              </a:rPr>
            </a:br>
            <a:endParaRPr lang="en-US" sz="27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504" y="1249456"/>
            <a:ext cx="4412905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The Drain (D) and Source (S) connect to the to n-doped regions. 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These N-doped regions are connected via an n-channel. This n-channel is connected to the Gate (G) via a thin insulating layer of SiO2. 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n-doped material lies on a p-doped substrate that may have an additional terminal connection called SS.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5214" y="1249456"/>
            <a:ext cx="3706169" cy="39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28" y="549374"/>
            <a:ext cx="7429499" cy="401117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42900"/>
            <a:r>
              <a:rPr lang="en-US" sz="2700" b="1" dirty="0">
                <a:solidFill>
                  <a:srgbClr val="00B050"/>
                </a:solidFill>
              </a:rPr>
              <a:t> BASIC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128" y="1227754"/>
            <a:ext cx="3639074" cy="4084911"/>
          </a:xfrm>
        </p:spPr>
        <p:txBody>
          <a:bodyPr>
            <a:noAutofit/>
          </a:bodyPr>
          <a:lstStyle/>
          <a:p>
            <a:pPr algn="just"/>
            <a:r>
              <a:rPr lang="en-US" sz="1650" dirty="0">
                <a:latin typeface="Arial Narrow" panose="020B0606020202030204" pitchFamily="34" charset="0"/>
              </a:rPr>
              <a:t>In Fig. 6.25 the gate-to-source voltage is set to 0 V by the direct connection from one terminal to the other, and a voltage V</a:t>
            </a:r>
            <a:r>
              <a:rPr lang="en-US" sz="1650" baseline="-25000" dirty="0">
                <a:latin typeface="Arial Narrow" panose="020B0606020202030204" pitchFamily="34" charset="0"/>
              </a:rPr>
              <a:t>DD</a:t>
            </a:r>
            <a:r>
              <a:rPr lang="en-US" sz="1650" dirty="0">
                <a:latin typeface="Arial Narrow" panose="020B0606020202030204" pitchFamily="34" charset="0"/>
              </a:rPr>
              <a:t> is applied across the drain-to-source terminals. </a:t>
            </a:r>
          </a:p>
          <a:p>
            <a:pPr algn="just"/>
            <a:endParaRPr lang="en-US" sz="1650" dirty="0">
              <a:latin typeface="Arial Narrow" panose="020B0606020202030204" pitchFamily="34" charset="0"/>
            </a:endParaRPr>
          </a:p>
          <a:p>
            <a:pPr algn="just"/>
            <a:r>
              <a:rPr lang="en-US" sz="1650" dirty="0">
                <a:latin typeface="Arial Narrow" panose="020B0606020202030204" pitchFamily="34" charset="0"/>
              </a:rPr>
              <a:t>The result is an attraction of the free electrons of the n-channel for the positive voltage at the drain. </a:t>
            </a:r>
          </a:p>
          <a:p>
            <a:pPr algn="just"/>
            <a:endParaRPr lang="en-US" sz="1650" dirty="0">
              <a:latin typeface="Arial Narrow" panose="020B0606020202030204" pitchFamily="34" charset="0"/>
            </a:endParaRPr>
          </a:p>
          <a:p>
            <a:pPr algn="just"/>
            <a:r>
              <a:rPr lang="en-US" sz="1650" dirty="0">
                <a:latin typeface="Arial Narrow" panose="020B0606020202030204" pitchFamily="34" charset="0"/>
              </a:rPr>
              <a:t>The result is a current similar to that flowing in the channel of the JFET. In fact, the resulting current with V</a:t>
            </a:r>
            <a:r>
              <a:rPr lang="en-US" sz="1650" baseline="-25000" dirty="0">
                <a:latin typeface="Arial Narrow" panose="020B0606020202030204" pitchFamily="34" charset="0"/>
              </a:rPr>
              <a:t>GS</a:t>
            </a:r>
            <a:r>
              <a:rPr lang="en-US" sz="1650" dirty="0">
                <a:latin typeface="Arial Narrow" panose="020B0606020202030204" pitchFamily="34" charset="0"/>
              </a:rPr>
              <a:t> = 0 V continues to be labeled I</a:t>
            </a:r>
            <a:r>
              <a:rPr lang="en-US" sz="1650" baseline="-25000" dirty="0">
                <a:latin typeface="Arial Narrow" panose="020B0606020202030204" pitchFamily="34" charset="0"/>
              </a:rPr>
              <a:t>DSS.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1375" y="1364349"/>
            <a:ext cx="4513421" cy="41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8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187" y="769398"/>
            <a:ext cx="7429499" cy="422219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42900"/>
            <a:r>
              <a:rPr lang="en-US" sz="2700" b="1" dirty="0">
                <a:solidFill>
                  <a:srgbClr val="00B050"/>
                </a:solidFill>
              </a:rPr>
              <a:t> BASIC OPERATION</a:t>
            </a:r>
            <a:br>
              <a:rPr lang="en-US" sz="2700" b="1" dirty="0">
                <a:solidFill>
                  <a:srgbClr val="00B050"/>
                </a:solidFill>
              </a:rPr>
            </a:br>
            <a:endParaRPr lang="en-US" sz="27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050" y="1327515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altLang="en-US" dirty="0">
                <a:latin typeface="Arial Narrow" panose="020B0606020202030204" pitchFamily="34" charset="0"/>
                <a:cs typeface="Times" panose="02020603050405020304" pitchFamily="18" charset="0"/>
              </a:rPr>
              <a:t>A Depletion MOSFET can operate in two modes: Depletion or Enhancement mode.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8734" y="1946938"/>
            <a:ext cx="6206532" cy="374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2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826" y="571677"/>
            <a:ext cx="7429499" cy="465630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42900"/>
            <a:r>
              <a:rPr lang="en-US" sz="2700" b="1" dirty="0">
                <a:solidFill>
                  <a:srgbClr val="00B050"/>
                </a:solidFill>
              </a:rPr>
              <a:t> BASIC OPERATION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689" y="1182549"/>
            <a:ext cx="5152818" cy="4084911"/>
          </a:xfrm>
        </p:spPr>
        <p:txBody>
          <a:bodyPr>
            <a:noAutofit/>
          </a:bodyPr>
          <a:lstStyle/>
          <a:p>
            <a:pPr algn="just"/>
            <a:r>
              <a:rPr lang="en-US" sz="1500" dirty="0">
                <a:latin typeface="Arial Narrow" panose="020B0606020202030204" pitchFamily="34" charset="0"/>
              </a:rPr>
              <a:t>In this figure V</a:t>
            </a:r>
            <a:r>
              <a:rPr lang="en-US" sz="1500" baseline="-25000" dirty="0">
                <a:latin typeface="Arial Narrow" panose="020B0606020202030204" pitchFamily="34" charset="0"/>
              </a:rPr>
              <a:t>GS</a:t>
            </a:r>
            <a:r>
              <a:rPr lang="en-US" sz="1500" dirty="0">
                <a:latin typeface="Arial Narrow" panose="020B0606020202030204" pitchFamily="34" charset="0"/>
              </a:rPr>
              <a:t> has been set at a negative voltage such as 1 V. The negative potential at the gate will tend to pressure electrons toward the p-type substrate (like charges repel) and attract holes from the p-type substrate (opposite charges attract).</a:t>
            </a:r>
          </a:p>
          <a:p>
            <a:pPr marL="0" indent="0" algn="just">
              <a:buNone/>
            </a:pPr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Depending on the magnitude of the negative bias established by V</a:t>
            </a:r>
            <a:r>
              <a:rPr lang="en-US" sz="1500" baseline="-25000" dirty="0">
                <a:latin typeface="Arial Narrow" panose="020B0606020202030204" pitchFamily="34" charset="0"/>
              </a:rPr>
              <a:t>GS</a:t>
            </a:r>
            <a:r>
              <a:rPr lang="en-US" sz="1500" dirty="0">
                <a:latin typeface="Arial Narrow" panose="020B0606020202030204" pitchFamily="34" charset="0"/>
              </a:rPr>
              <a:t>, a level of recombination between electrons and holes will occur that will reduce the number of free electrons in the n-channel available for conduction. The more negative the bias, the higher the rate of recombination. 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  <a:p>
            <a:pPr algn="just"/>
            <a:r>
              <a:rPr lang="en-US" sz="1500" dirty="0">
                <a:latin typeface="Arial Narrow" panose="020B0606020202030204" pitchFamily="34" charset="0"/>
              </a:rPr>
              <a:t>The resulting level of drain current is therefore reduced with increasing negative bias for V</a:t>
            </a:r>
            <a:r>
              <a:rPr lang="en-US" sz="1500" baseline="-25000" dirty="0">
                <a:latin typeface="Arial Narrow" panose="020B0606020202030204" pitchFamily="34" charset="0"/>
              </a:rPr>
              <a:t>GS</a:t>
            </a:r>
            <a:r>
              <a:rPr lang="en-US" sz="1500" dirty="0">
                <a:latin typeface="Arial Narrow" panose="020B0606020202030204" pitchFamily="34" charset="0"/>
              </a:rPr>
              <a:t> for V</a:t>
            </a:r>
            <a:r>
              <a:rPr lang="en-US" sz="1500" baseline="-25000" dirty="0">
                <a:latin typeface="Arial Narrow" panose="020B0606020202030204" pitchFamily="34" charset="0"/>
              </a:rPr>
              <a:t>GS</a:t>
            </a:r>
            <a:r>
              <a:rPr lang="en-US" sz="1500" dirty="0">
                <a:latin typeface="Arial Narrow" panose="020B0606020202030204" pitchFamily="34" charset="0"/>
              </a:rPr>
              <a:t> =1 V, 2 V, and so on, to the pinch-off level of 6 V. The resulting levels of drain current and the plotting of the transfer curve proceeds exactly as described for the JFET.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0169" y="1236184"/>
            <a:ext cx="3059723" cy="39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9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56" y="605131"/>
            <a:ext cx="7723163" cy="369465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42900"/>
            <a:r>
              <a:rPr lang="en-US" sz="2400" b="1" dirty="0">
                <a:solidFill>
                  <a:srgbClr val="00B050"/>
                </a:solidFill>
              </a:rPr>
              <a:t> DEPLETION-TYPE MOSFET IN </a:t>
            </a:r>
            <a:r>
              <a:rPr lang="en-US" sz="2400" b="1" i="1" dirty="0">
                <a:solidFill>
                  <a:srgbClr val="FF0000"/>
                </a:solidFill>
              </a:rPr>
              <a:t>DEPLETION MODE</a:t>
            </a:r>
            <a:br>
              <a:rPr lang="en-US" sz="2400" b="1" dirty="0">
                <a:solidFill>
                  <a:srgbClr val="00B050"/>
                </a:solidFill>
              </a:rPr>
            </a:b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899" y="1216003"/>
            <a:ext cx="3055343" cy="4084911"/>
          </a:xfrm>
        </p:spPr>
        <p:txBody>
          <a:bodyPr>
            <a:noAutofit/>
          </a:bodyPr>
          <a:lstStyle/>
          <a:p>
            <a:pPr algn="just"/>
            <a:r>
              <a:rPr lang="en-US" b="1" i="1" u="sng" dirty="0">
                <a:latin typeface="Arial Narrow" panose="020B0606020202030204" pitchFamily="34" charset="0"/>
              </a:rPr>
              <a:t>Depletion mode: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characteristics are similar to the JFET.</a:t>
            </a: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When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= 0V, 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 = I</a:t>
            </a:r>
            <a:r>
              <a:rPr lang="en-US" baseline="-25000" dirty="0">
                <a:latin typeface="Arial Narrow" panose="020B0606020202030204" pitchFamily="34" charset="0"/>
              </a:rPr>
              <a:t>DSS</a:t>
            </a: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When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&lt; 0V, 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 &lt; I</a:t>
            </a:r>
            <a:r>
              <a:rPr lang="en-US" baseline="-25000" dirty="0">
                <a:latin typeface="Arial Narrow" panose="020B0606020202030204" pitchFamily="34" charset="0"/>
              </a:rPr>
              <a:t>DSS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formula used to plot the Transfer Curve still applies: </a:t>
            </a:r>
          </a:p>
        </p:txBody>
      </p:sp>
      <p:graphicFrame>
        <p:nvGraphicFramePr>
          <p:cNvPr id="6" name="Object 8"/>
          <p:cNvGraphicFramePr>
            <a:graphicFrameLocks noChangeAspect="1"/>
          </p:cNvGraphicFramePr>
          <p:nvPr/>
        </p:nvGraphicFramePr>
        <p:xfrm>
          <a:off x="904855" y="4357938"/>
          <a:ext cx="1993429" cy="723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79032" imgH="393529" progId="Equation.3">
                  <p:embed/>
                </p:oleObj>
              </mc:Choice>
              <mc:Fallback>
                <p:oleObj name="Equation" r:id="rId2" imgW="1079032" imgH="393529" progId="Equation.3">
                  <p:embed/>
                  <p:pic>
                    <p:nvPicPr>
                      <p:cNvPr id="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55" y="4357938"/>
                        <a:ext cx="1993429" cy="7231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6220" y="1825776"/>
            <a:ext cx="4899023" cy="29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246" y="304048"/>
            <a:ext cx="7357163" cy="422219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342900"/>
            <a:r>
              <a:rPr lang="en-US" sz="2700" b="1" dirty="0">
                <a:solidFill>
                  <a:srgbClr val="00B050"/>
                </a:solidFill>
              </a:rPr>
              <a:t> ENHANCEMENT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274" y="1015537"/>
            <a:ext cx="7615451" cy="4305848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For positive values of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, the positive gate will draw additional electrons (free carriers) from the p-type substrate due to the reverse leakage current and establish new carriers through the collisions resulting between accelerating particles.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 As the gate-to-source voltage continues to increase in the positive direction, the drain current will increase at a rapid rate.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application of a positive gate-to-source voltage has “enhanced” the level of free carriers in the channel compared to that encountered with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=0 V. For this reason the region of positive gate voltages on the drain or transfer characteristics is often referred to as the enhancement region,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region between cutoff and the saturation level of I</a:t>
            </a:r>
            <a:r>
              <a:rPr lang="en-US" baseline="-25000" dirty="0">
                <a:latin typeface="Arial Narrow" panose="020B0606020202030204" pitchFamily="34" charset="0"/>
              </a:rPr>
              <a:t>DSS</a:t>
            </a:r>
            <a:r>
              <a:rPr lang="en-US" dirty="0">
                <a:latin typeface="Arial Narrow" panose="020B0606020202030204" pitchFamily="34" charset="0"/>
              </a:rPr>
              <a:t> referred to as the depletion region.</a:t>
            </a:r>
          </a:p>
        </p:txBody>
      </p:sp>
    </p:spTree>
    <p:extLst>
      <p:ext uri="{BB962C8B-B14F-4D97-AF65-F5344CB8AC3E}">
        <p14:creationId xmlns:p14="http://schemas.microsoft.com/office/powerpoint/2010/main" val="276729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456" y="697759"/>
            <a:ext cx="7429499" cy="443321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fr-FR" sz="2400" b="1" dirty="0">
                <a:solidFill>
                  <a:srgbClr val="00B050"/>
                </a:solidFill>
              </a:rPr>
              <a:t>DEPLETION-TYPE MOSFET IN </a:t>
            </a:r>
            <a:r>
              <a:rPr lang="fr-FR" sz="2400" b="1" i="1" u="sng" dirty="0">
                <a:solidFill>
                  <a:srgbClr val="FF0000"/>
                </a:solidFill>
              </a:rPr>
              <a:t>ENHANCEMENT MODE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738" y="1873925"/>
            <a:ext cx="3313517" cy="4084911"/>
          </a:xfrm>
        </p:spPr>
        <p:txBody>
          <a:bodyPr>
            <a:noAutofit/>
          </a:bodyPr>
          <a:lstStyle/>
          <a:p>
            <a:pPr algn="just"/>
            <a:r>
              <a:rPr lang="en-US" b="1" i="1" u="sng" dirty="0">
                <a:latin typeface="Arial Narrow" panose="020B0606020202030204" pitchFamily="34" charset="0"/>
              </a:rPr>
              <a:t>Enhancement mode: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&gt; 0V, 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 increases above I</a:t>
            </a:r>
            <a:r>
              <a:rPr lang="en-US" baseline="-25000" dirty="0">
                <a:latin typeface="Arial Narrow" panose="020B0606020202030204" pitchFamily="34" charset="0"/>
              </a:rPr>
              <a:t>DSS.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formula used to plot the  Transfer Curve still applies:  	</a:t>
            </a:r>
          </a:p>
          <a:p>
            <a:pPr marL="0" indent="0" algn="just">
              <a:buNone/>
            </a:pPr>
            <a:r>
              <a:rPr lang="en-US" dirty="0">
                <a:latin typeface="Arial Narrow" panose="020B0606020202030204" pitchFamily="34" charset="0"/>
              </a:rPr>
              <a:t>(note that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is now a positive polarity)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8976" y="2249522"/>
            <a:ext cx="4594302" cy="2771644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ChangeAspect="1"/>
          </p:cNvGraphicFramePr>
          <p:nvPr/>
        </p:nvGraphicFramePr>
        <p:xfrm>
          <a:off x="1710018" y="4460906"/>
          <a:ext cx="1756401" cy="637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032" imgH="393529" progId="Equation.3">
                  <p:embed/>
                </p:oleObj>
              </mc:Choice>
              <mc:Fallback>
                <p:oleObj name="Equation" r:id="rId4" imgW="1079032" imgH="393529" progId="Equation.3">
                  <p:embed/>
                  <p:pic>
                    <p:nvPicPr>
                      <p:cNvPr id="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0018" y="4460906"/>
                        <a:ext cx="1756401" cy="6371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454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52772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P-CHANNEL DEPLETION-TYPE MOSFET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The p-channel Depletion-type MOSFET is similar to the  n-channel except that the voltage polarities and current directions are reversed.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3915" y="2186043"/>
            <a:ext cx="7165181" cy="33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3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 SYMBOLS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2257" y="1278557"/>
            <a:ext cx="3738333" cy="442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881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 SUMMARY TABLE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5888" y="1450059"/>
            <a:ext cx="4580408" cy="44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92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455" y="359720"/>
            <a:ext cx="7429499" cy="5179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400" b="1" dirty="0">
                <a:solidFill>
                  <a:srgbClr val="00B050"/>
                </a:solidFill>
              </a:rPr>
              <a:t>The r</a:t>
            </a:r>
            <a:r>
              <a:rPr lang="pt-BR" sz="2400" b="1" baseline="-25000" dirty="0">
                <a:solidFill>
                  <a:srgbClr val="00B050"/>
                </a:solidFill>
              </a:rPr>
              <a:t>e</a:t>
            </a:r>
            <a:r>
              <a:rPr lang="pt-BR" sz="2400" b="1" dirty="0">
                <a:solidFill>
                  <a:srgbClr val="00B050"/>
                </a:solidFill>
              </a:rPr>
              <a:t> Transistor Model (</a:t>
            </a:r>
            <a:r>
              <a:rPr lang="en-US" sz="2400" b="1" dirty="0">
                <a:solidFill>
                  <a:srgbClr val="00B050"/>
                </a:solidFill>
              </a:rPr>
              <a:t>Common Emitter Configuration)</a:t>
            </a:r>
            <a:endParaRPr lang="en-US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2619" y="1524075"/>
            <a:ext cx="3042194" cy="3809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678" y="1909119"/>
            <a:ext cx="1973048" cy="660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1472" y="1909119"/>
            <a:ext cx="1247060" cy="7097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455" y="3621962"/>
            <a:ext cx="4513475" cy="18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3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 MOSFET HANDLING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5536162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MOSFETs are </a:t>
            </a:r>
            <a:r>
              <a:rPr lang="en-US" b="1" i="1" dirty="0">
                <a:latin typeface="Arial Narrow" panose="020B0606020202030204" pitchFamily="34" charset="0"/>
              </a:rPr>
              <a:t>very static sensitive</a:t>
            </a:r>
            <a:r>
              <a:rPr lang="en-US" dirty="0">
                <a:latin typeface="Arial Narrow" panose="020B0606020202030204" pitchFamily="34" charset="0"/>
              </a:rPr>
              <a:t>. Because of the very thin SiO2 layer between the external terminals and the layers of the device, any small electrical discharge can stablish an unwanted conduction.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Protection:</a:t>
            </a:r>
          </a:p>
          <a:p>
            <a:pPr lvl="2" algn="just"/>
            <a:r>
              <a:rPr lang="en-US" sz="1800" dirty="0">
                <a:latin typeface="Arial Narrow" panose="020B0606020202030204" pitchFamily="34" charset="0"/>
              </a:rPr>
              <a:t>Always transport in a static sensitive bag.</a:t>
            </a:r>
          </a:p>
          <a:p>
            <a:pPr lvl="2" algn="just"/>
            <a:r>
              <a:rPr lang="en-US" sz="1800" dirty="0">
                <a:latin typeface="Arial Narrow" panose="020B0606020202030204" pitchFamily="34" charset="0"/>
              </a:rPr>
              <a:t>Always wear a static strap when handling MOSFETS.</a:t>
            </a:r>
          </a:p>
          <a:p>
            <a:pPr lvl="2" algn="just"/>
            <a:r>
              <a:rPr lang="en-US" sz="1800" dirty="0">
                <a:latin typeface="Arial Narrow" panose="020B0606020202030204" pitchFamily="34" charset="0"/>
              </a:rPr>
              <a:t>Apply voltage limiting devices between the Gate and Source, such as back-to-back </a:t>
            </a:r>
            <a:r>
              <a:rPr lang="en-US" sz="1800" dirty="0" err="1">
                <a:latin typeface="Arial Narrow" panose="020B0606020202030204" pitchFamily="34" charset="0"/>
              </a:rPr>
              <a:t>Zeners</a:t>
            </a:r>
            <a:r>
              <a:rPr lang="en-US" sz="1800" dirty="0">
                <a:latin typeface="Arial Narrow" panose="020B0606020202030204" pitchFamily="34" charset="0"/>
              </a:rPr>
              <a:t> to limit any transient voltage.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8934" y="2053113"/>
            <a:ext cx="1761045" cy="2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 CMOS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4090707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CMOS – Complementary MOSFET p-channel and n-channel MOSFET on the same substrate.</a:t>
            </a: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Advantage: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Useful in logic circuit designs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Higher input impedance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Faster switching speeds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Lower operating power levels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b="1" dirty="0">
                <a:latin typeface="Arial Narrow" panose="020B0606020202030204" pitchFamily="34" charset="0"/>
              </a:rPr>
              <a:t>Application: 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CMOS Inverter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2194" y="2418763"/>
            <a:ext cx="4825094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6139" y="857250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 CMOS INVERTER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44" y="1329146"/>
            <a:ext cx="5071049" cy="4199709"/>
          </a:xfrm>
        </p:spPr>
        <p:txBody>
          <a:bodyPr>
            <a:noAutofit/>
          </a:bodyPr>
          <a:lstStyle/>
          <a:p>
            <a:pPr algn="just">
              <a:spcBef>
                <a:spcPct val="0"/>
              </a:spcBef>
            </a:pPr>
            <a:r>
              <a:rPr lang="en-GB" altLang="en-US" sz="1500" dirty="0">
                <a:latin typeface="Arial Narrow" panose="020B0606020202030204" pitchFamily="34" charset="0"/>
                <a:cs typeface="Times New Roman" panose="02020603050405020304" pitchFamily="18" charset="0"/>
              </a:rPr>
              <a:t>An inverter is a logic element that “inverts” the applied signal. That is, if the logic levels of operation are 0V (0-state) and 5V (1-state), an input level of 0V will result in an output level of 5V, and vice versa.</a:t>
            </a:r>
          </a:p>
          <a:p>
            <a:pPr algn="just">
              <a:spcBef>
                <a:spcPct val="0"/>
              </a:spcBef>
            </a:pPr>
            <a:endParaRPr lang="en-GB" altLang="en-US" sz="15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r>
              <a:rPr lang="en-US" altLang="en-US" sz="1500" dirty="0">
                <a:latin typeface="Arial Narrow" panose="020B0606020202030204" pitchFamily="34" charset="0"/>
                <a:cs typeface="Times New Roman" panose="02020603050405020304" pitchFamily="18" charset="0"/>
              </a:rPr>
              <a:t>Here, 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both gates are connected to the applied signal </a:t>
            </a:r>
            <a:r>
              <a:rPr lang="en-GB" altLang="en-US" sz="1500" dirty="0">
                <a:latin typeface="Arial Narrow" panose="020B0606020202030204" pitchFamily="34" charset="0"/>
                <a:cs typeface="Times New Roman" panose="02020603050405020304" pitchFamily="18" charset="0"/>
              </a:rPr>
              <a:t>and 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both drain to the output V</a:t>
            </a:r>
            <a:r>
              <a:rPr lang="en-GB" altLang="en-US" sz="1500" b="1" i="1" baseline="-25000" dirty="0">
                <a:latin typeface="Arial Narrow" panose="020B0606020202030204" pitchFamily="34" charset="0"/>
                <a:cs typeface="Times New Roman" panose="02020603050405020304" pitchFamily="18" charset="0"/>
              </a:rPr>
              <a:t>o</a:t>
            </a:r>
            <a:r>
              <a:rPr lang="en-GB" altLang="en-US" sz="15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. The </a:t>
            </a:r>
            <a:r>
              <a:rPr lang="en-GB" altLang="en-US" sz="1500" b="1" i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source of the p-channel MOSFET (Q</a:t>
            </a:r>
            <a:r>
              <a:rPr lang="en-GB" altLang="en-US" sz="1500" b="1" i="1" baseline="-25000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2</a:t>
            </a:r>
            <a:r>
              <a:rPr lang="en-GB" altLang="en-US" sz="1500" b="1" i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)</a:t>
            </a:r>
            <a:r>
              <a:rPr lang="en-GB" altLang="en-US" sz="1500" i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5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is </a:t>
            </a:r>
            <a:r>
              <a:rPr lang="en-GB" altLang="en-US" sz="1500" b="1" i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connected</a:t>
            </a:r>
            <a:r>
              <a:rPr lang="en-GB" altLang="en-US" sz="1500" dirty="0">
                <a:latin typeface="Arial Narrow" panose="020B0606020202030204" pitchFamily="34" charset="0"/>
                <a:cs typeface="Times New Roman" panose="02020603050405020304" pitchFamily="18" charset="0"/>
              </a:rPr>
              <a:t> directly to the </a:t>
            </a:r>
            <a:r>
              <a:rPr lang="en-GB" altLang="en-US" sz="1500" b="1" i="1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applied voltage V</a:t>
            </a:r>
            <a:r>
              <a:rPr lang="en-GB" altLang="en-US" sz="1500" b="1" i="1" baseline="-25000" dirty="0">
                <a:solidFill>
                  <a:srgbClr val="FF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SS</a:t>
            </a:r>
            <a:r>
              <a:rPr lang="en-GB" altLang="en-US" sz="15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, while the </a:t>
            </a:r>
            <a:r>
              <a:rPr lang="en-GB" altLang="en-US" sz="1500" b="1" i="1" dirty="0">
                <a:solidFill>
                  <a:srgbClr val="00B05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source of the n-channel MOSFET (Q</a:t>
            </a:r>
            <a:r>
              <a:rPr lang="en-GB" altLang="en-US" sz="1500" b="1" i="1" baseline="-25000" dirty="0">
                <a:solidFill>
                  <a:srgbClr val="00B05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1</a:t>
            </a:r>
            <a:r>
              <a:rPr lang="en-GB" altLang="en-US" sz="1500" b="1" i="1" dirty="0">
                <a:solidFill>
                  <a:srgbClr val="00B05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) </a:t>
            </a:r>
            <a:r>
              <a:rPr lang="en-GB" altLang="en-US" sz="15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is </a:t>
            </a:r>
            <a:r>
              <a:rPr lang="en-GB" altLang="en-US" sz="1500" b="1" i="1" dirty="0">
                <a:solidFill>
                  <a:srgbClr val="00B05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connected</a:t>
            </a:r>
            <a:r>
              <a:rPr lang="en-GB" altLang="en-US" sz="1500" i="1" dirty="0">
                <a:solidFill>
                  <a:srgbClr val="00B05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500" b="1" i="1" dirty="0">
                <a:solidFill>
                  <a:srgbClr val="00B05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to ground. </a:t>
            </a:r>
          </a:p>
          <a:p>
            <a:pPr algn="just">
              <a:spcBef>
                <a:spcPct val="0"/>
              </a:spcBef>
            </a:pPr>
            <a:endParaRPr lang="en-GB" altLang="en-US" sz="1500" i="1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r>
              <a:rPr lang="en-GB" altLang="en-US" sz="15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Here, the application </a:t>
            </a:r>
            <a:r>
              <a:rPr lang="en-GB" altLang="en-US" sz="1500" dirty="0">
                <a:latin typeface="Arial Narrow" panose="020B0606020202030204" pitchFamily="34" charset="0"/>
                <a:cs typeface="Times New Roman" panose="02020603050405020304" pitchFamily="18" charset="0"/>
              </a:rPr>
              <a:t>of 5V at the input should result in approximately 0 V at the output. 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With 5V at V</a:t>
            </a:r>
            <a:r>
              <a:rPr lang="en-GB" altLang="en-US" sz="1500" b="1" i="1" baseline="-25000" dirty="0">
                <a:latin typeface="Arial Narrow" panose="020B0606020202030204" pitchFamily="34" charset="0"/>
                <a:cs typeface="Times New Roman" panose="02020603050405020304" pitchFamily="18" charset="0"/>
              </a:rPr>
              <a:t>i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500" dirty="0">
                <a:latin typeface="Arial Narrow" panose="020B0606020202030204" pitchFamily="34" charset="0"/>
                <a:cs typeface="Times New Roman" panose="02020603050405020304" pitchFamily="18" charset="0"/>
              </a:rPr>
              <a:t>(with respect to ground), 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V</a:t>
            </a:r>
            <a:r>
              <a:rPr lang="en-GB" altLang="en-US" sz="1500" b="1" i="1" baseline="-25000" dirty="0">
                <a:latin typeface="Arial Narrow" panose="020B0606020202030204" pitchFamily="34" charset="0"/>
                <a:cs typeface="Times New Roman" panose="02020603050405020304" pitchFamily="18" charset="0"/>
              </a:rPr>
              <a:t>GS1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 = V</a:t>
            </a:r>
            <a:r>
              <a:rPr lang="en-GB" altLang="en-US" sz="1500" b="1" i="1" baseline="-25000" dirty="0">
                <a:latin typeface="Arial Narrow" panose="020B0606020202030204" pitchFamily="34" charset="0"/>
                <a:cs typeface="Times New Roman" panose="02020603050405020304" pitchFamily="18" charset="0"/>
              </a:rPr>
              <a:t>i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5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and 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Q</a:t>
            </a:r>
            <a:r>
              <a:rPr lang="en-GB" altLang="en-US" sz="1500" b="1" i="1" baseline="-25000" dirty="0">
                <a:latin typeface="Arial Narrow" panose="020B0606020202030204" pitchFamily="34" charset="0"/>
                <a:cs typeface="Times New Roman" panose="02020603050405020304" pitchFamily="18" charset="0"/>
              </a:rPr>
              <a:t>1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 is “on,” </a:t>
            </a:r>
            <a:r>
              <a:rPr lang="en-GB" altLang="en-US" sz="15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resulting in a relatively 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low resistance between drain and source. </a:t>
            </a:r>
          </a:p>
          <a:p>
            <a:pPr algn="just">
              <a:spcBef>
                <a:spcPct val="0"/>
              </a:spcBef>
            </a:pPr>
            <a:endParaRPr lang="en-GB" altLang="en-US" sz="1500" dirty="0"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</a:pPr>
            <a:r>
              <a:rPr lang="en-GB" altLang="en-US" sz="1500" dirty="0">
                <a:latin typeface="Arial Narrow" panose="020B0606020202030204" pitchFamily="34" charset="0"/>
                <a:cs typeface="Times New Roman" panose="02020603050405020304" pitchFamily="18" charset="0"/>
              </a:rPr>
              <a:t>Since 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V</a:t>
            </a:r>
            <a:r>
              <a:rPr lang="en-GB" altLang="en-US" sz="1500" b="1" i="1" baseline="-25000" dirty="0">
                <a:latin typeface="Arial Narrow" panose="020B0606020202030204" pitchFamily="34" charset="0"/>
                <a:cs typeface="Times New Roman" panose="02020603050405020304" pitchFamily="18" charset="0"/>
              </a:rPr>
              <a:t>i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 and V</a:t>
            </a:r>
            <a:r>
              <a:rPr lang="en-GB" altLang="en-US" sz="1500" b="1" i="1" baseline="-25000" dirty="0">
                <a:latin typeface="Arial Narrow" panose="020B0606020202030204" pitchFamily="34" charset="0"/>
                <a:cs typeface="Times New Roman" panose="02020603050405020304" pitchFamily="18" charset="0"/>
              </a:rPr>
              <a:t>SS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 are at 5 V</a:t>
            </a:r>
            <a:r>
              <a:rPr lang="en-GB" altLang="en-US" sz="15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V</a:t>
            </a:r>
            <a:r>
              <a:rPr lang="en-GB" altLang="en-US" sz="1500" b="1" i="1" baseline="-25000" dirty="0">
                <a:latin typeface="Arial Narrow" panose="020B0606020202030204" pitchFamily="34" charset="0"/>
                <a:cs typeface="Times New Roman" panose="02020603050405020304" pitchFamily="18" charset="0"/>
              </a:rPr>
              <a:t>GS2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 = 0 V</a:t>
            </a:r>
            <a:r>
              <a:rPr lang="en-GB" altLang="en-US" sz="15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, which is 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less than the required V</a:t>
            </a:r>
            <a:r>
              <a:rPr lang="en-GB" altLang="en-US" sz="1500" b="1" i="1" baseline="-25000" dirty="0">
                <a:latin typeface="Arial Narrow" panose="020B0606020202030204" pitchFamily="34" charset="0"/>
                <a:cs typeface="Times New Roman" panose="02020603050405020304" pitchFamily="18" charset="0"/>
              </a:rPr>
              <a:t>T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1500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for the device, resulting in 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an “off” </a:t>
            </a:r>
            <a:r>
              <a:rPr lang="en-GB" altLang="en-US" sz="15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state</a:t>
            </a:r>
            <a:r>
              <a:rPr lang="en-GB" altLang="en-US" sz="1500" dirty="0">
                <a:latin typeface="Arial Narrow" panose="020B0606020202030204" pitchFamily="34" charset="0"/>
                <a:cs typeface="Times New Roman" panose="02020603050405020304" pitchFamily="18" charset="0"/>
              </a:rPr>
              <a:t>. The resulting resistance level between drain and source is 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quite high for Q</a:t>
            </a:r>
            <a:r>
              <a:rPr lang="en-GB" altLang="en-US" sz="1500" b="1" i="1" baseline="-25000" dirty="0">
                <a:latin typeface="Arial Narrow" panose="020B0606020202030204" pitchFamily="34" charset="0"/>
                <a:cs typeface="Times New Roman" panose="02020603050405020304" pitchFamily="18" charset="0"/>
              </a:rPr>
              <a:t>2</a:t>
            </a:r>
            <a:r>
              <a:rPr lang="en-GB" altLang="en-US" sz="1500" b="1" i="1" dirty="0">
                <a:latin typeface="Arial Narrow" panose="020B0606020202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500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1893" y="1583993"/>
            <a:ext cx="3464266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7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 CMOS INVERTER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4797608" cy="4084911"/>
          </a:xfrm>
        </p:spPr>
        <p:txBody>
          <a:bodyPr>
            <a:noAutofit/>
          </a:bodyPr>
          <a:lstStyle/>
          <a:p>
            <a:pPr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 simple application of the voltage-divider rule will reveal that 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V</a:t>
            </a:r>
            <a:r>
              <a:rPr lang="en-GB" alt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o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is very close to 0 V or the 0-state,</a:t>
            </a:r>
            <a:r>
              <a:rPr lang="en-GB" altLang="en-US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establishing the desired inversion process. </a:t>
            </a:r>
          </a:p>
          <a:p>
            <a:pPr marL="0" indent="0" algn="just">
              <a:spcBef>
                <a:spcPct val="0"/>
              </a:spcBef>
              <a:buNone/>
            </a:pPr>
            <a:endParaRPr lang="en-GB" altLang="en-US" i="1" dirty="0">
              <a:solidFill>
                <a:prstClr val="black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en-US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For </a:t>
            </a:r>
            <a:r>
              <a:rPr lang="en-GB" altLang="en-US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an applied voltage 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V</a:t>
            </a:r>
            <a:r>
              <a:rPr lang="en-GB" alt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i 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of 0V (0-state), V</a:t>
            </a:r>
            <a:r>
              <a:rPr lang="en-GB" alt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GS1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= 0V and Q</a:t>
            </a:r>
            <a:r>
              <a:rPr lang="en-GB" alt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1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will be off with V</a:t>
            </a:r>
            <a:r>
              <a:rPr lang="en-GB" alt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SS2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=-5V</a:t>
            </a:r>
            <a:r>
              <a:rPr lang="en-GB" altLang="en-US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, turning on 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the p-channel MOSFET</a:t>
            </a:r>
            <a:r>
              <a:rPr lang="en-GB" altLang="en-US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. 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The result is that Q</a:t>
            </a:r>
            <a:r>
              <a:rPr lang="en-GB" alt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2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will present a small </a:t>
            </a:r>
            <a:r>
              <a:rPr lang="en-GB" altLang="en-US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resistance level, 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Q</a:t>
            </a:r>
            <a:r>
              <a:rPr lang="en-GB" alt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1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a high resistance, and V</a:t>
            </a:r>
            <a:r>
              <a:rPr lang="en-GB" alt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o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=V</a:t>
            </a:r>
            <a:r>
              <a:rPr lang="en-GB" altLang="en-US" b="1" i="1" baseline="-25000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SS </a:t>
            </a:r>
            <a:r>
              <a:rPr lang="en-GB" altLang="en-US" b="1" i="1" dirty="0">
                <a:solidFill>
                  <a:prstClr val="black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 =5 V (the 1-state).</a:t>
            </a:r>
          </a:p>
          <a:p>
            <a:pPr algn="just"/>
            <a:endParaRPr lang="en-US" sz="2400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6256" y="1807333"/>
            <a:ext cx="3267698" cy="35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5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End of Lecture-5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60151-275B-234C-B96C-372251543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7F6B988-E08C-4CCC-98F2-2921209802BF}" type="slidenum">
              <a:rPr lang="ja-JP" altLang="en-US" smtClean="0"/>
              <a:pPr>
                <a:defRPr/>
              </a:pPr>
              <a:t>84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408685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054" y="731900"/>
            <a:ext cx="7429499" cy="457196"/>
          </a:xfrm>
        </p:spPr>
        <p:txBody>
          <a:bodyPr>
            <a:normAutofit fontScale="90000"/>
          </a:bodyPr>
          <a:lstStyle/>
          <a:p>
            <a:pPr defTabSz="342900"/>
            <a:r>
              <a:rPr lang="en-US" sz="2700" b="1" dirty="0">
                <a:solidFill>
                  <a:srgbClr val="00B050"/>
                </a:solidFill>
              </a:rPr>
              <a:t>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054" y="1189097"/>
            <a:ext cx="7961857" cy="4479808"/>
          </a:xfrm>
        </p:spPr>
        <p:txBody>
          <a:bodyPr>
            <a:no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able to perform a dc analysis of JFET, MOSFET, and MESFET networks.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Become proficient in the use of load-line analysis to examine FET networks.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confidence in the dc analysis of networks with both FETs and BJTs.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how to use the Universal JFET Bias Curve to analyze the various FET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367071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552" y="578223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GENERAL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597" y="15839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For all FETs: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For JFETs and Depletion-Type MOSFETs: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For Enhancement-Type MOSFETs: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BJT: 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Linear Relationship</a:t>
            </a:r>
            <a:r>
              <a:rPr lang="en-US" dirty="0">
                <a:latin typeface="Arial Narrow" panose="020B0606020202030204" pitchFamily="34" charset="0"/>
              </a:rPr>
              <a:t> between I</a:t>
            </a:r>
            <a:r>
              <a:rPr lang="en-US" baseline="-25000" dirty="0">
                <a:latin typeface="Arial Narrow" panose="020B0606020202030204" pitchFamily="34" charset="0"/>
              </a:rPr>
              <a:t>B</a:t>
            </a:r>
            <a:r>
              <a:rPr lang="en-US" dirty="0">
                <a:latin typeface="Arial Narrow" panose="020B0606020202030204" pitchFamily="34" charset="0"/>
              </a:rPr>
              <a:t> and I</a:t>
            </a:r>
            <a:r>
              <a:rPr lang="en-US" baseline="-25000" dirty="0">
                <a:latin typeface="Arial Narrow" panose="020B0606020202030204" pitchFamily="34" charset="0"/>
              </a:rPr>
              <a:t>C</a:t>
            </a:r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FET: </a:t>
            </a:r>
            <a:r>
              <a:rPr lang="en-US" dirty="0">
                <a:solidFill>
                  <a:srgbClr val="0070C0"/>
                </a:solidFill>
                <a:latin typeface="Arial Narrow" panose="020B0606020202030204" pitchFamily="34" charset="0"/>
              </a:rPr>
              <a:t>Non-linear Relationship</a:t>
            </a:r>
            <a:r>
              <a:rPr lang="en-US" dirty="0">
                <a:latin typeface="Arial Narrow" panose="020B0606020202030204" pitchFamily="34" charset="0"/>
              </a:rPr>
              <a:t> between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and 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.</a:t>
            </a:r>
            <a:endParaRPr lang="en-US" dirty="0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009417" y="1590982"/>
          <a:ext cx="898574" cy="4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7960" imgH="228600" progId="Equation.3">
                  <p:embed/>
                </p:oleObj>
              </mc:Choice>
              <mc:Fallback>
                <p:oleObj name="Equation" r:id="rId2" imgW="507960" imgH="228600" progId="Equation.3">
                  <p:embed/>
                  <p:pic>
                    <p:nvPicPr>
                      <p:cNvPr id="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417" y="1590982"/>
                        <a:ext cx="898574" cy="4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"/>
          <p:cNvGraphicFramePr>
            <a:graphicFrameLocks noChangeAspect="1"/>
          </p:cNvGraphicFramePr>
          <p:nvPr/>
        </p:nvGraphicFramePr>
        <p:xfrm>
          <a:off x="4724346" y="1583992"/>
          <a:ext cx="766578" cy="418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7200" imgH="228600" progId="Equation.3">
                  <p:embed/>
                </p:oleObj>
              </mc:Choice>
              <mc:Fallback>
                <p:oleObj name="Equation" r:id="rId4" imgW="457200" imgH="228600" progId="Equation.3">
                  <p:embed/>
                  <p:pic>
                    <p:nvPicPr>
                      <p:cNvPr id="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346" y="1583992"/>
                        <a:ext cx="766578" cy="4181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2"/>
          <p:cNvGraphicFramePr>
            <a:graphicFrameLocks noChangeAspect="1"/>
          </p:cNvGraphicFramePr>
          <p:nvPr/>
        </p:nvGraphicFramePr>
        <p:xfrm>
          <a:off x="5526093" y="2134044"/>
          <a:ext cx="2056681" cy="66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79280" imgH="393480" progId="Equation.3">
                  <p:embed/>
                </p:oleObj>
              </mc:Choice>
              <mc:Fallback>
                <p:oleObj name="Equation" r:id="rId6" imgW="1079280" imgH="39348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6093" y="2134044"/>
                        <a:ext cx="2056681" cy="663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5"/>
          <p:cNvGraphicFramePr>
            <a:graphicFrameLocks noChangeAspect="1"/>
          </p:cNvGraphicFramePr>
          <p:nvPr/>
        </p:nvGraphicFramePr>
        <p:xfrm>
          <a:off x="4927209" y="3025856"/>
          <a:ext cx="1930792" cy="399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54080" imgH="241200" progId="Equation.3">
                  <p:embed/>
                </p:oleObj>
              </mc:Choice>
              <mc:Fallback>
                <p:oleObj name="Equation" r:id="rId8" imgW="1054080" imgH="241200" progId="Equation.3">
                  <p:embed/>
                  <p:pic>
                    <p:nvPicPr>
                      <p:cNvPr id="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209" y="3025856"/>
                        <a:ext cx="1930792" cy="3994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556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3000" b="1" dirty="0">
                <a:solidFill>
                  <a:srgbClr val="00B050"/>
                </a:solidFill>
              </a:rPr>
              <a:t>COMMON FET BIASING CIRCUITS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583993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JFET</a:t>
            </a:r>
          </a:p>
          <a:p>
            <a:pPr lvl="2" algn="just"/>
            <a:r>
              <a:rPr lang="en-US" sz="1650" dirty="0">
                <a:solidFill>
                  <a:srgbClr val="0070C0"/>
                </a:solidFill>
                <a:latin typeface="Arial Narrow" panose="020B0606020202030204" pitchFamily="34" charset="0"/>
              </a:rPr>
              <a:t>Fixed – Bias </a:t>
            </a:r>
          </a:p>
          <a:p>
            <a:pPr lvl="2" algn="just"/>
            <a:r>
              <a:rPr lang="en-US" sz="1650" dirty="0">
                <a:solidFill>
                  <a:srgbClr val="0070C0"/>
                </a:solidFill>
                <a:latin typeface="Arial Narrow" panose="020B0606020202030204" pitchFamily="34" charset="0"/>
              </a:rPr>
              <a:t>Self-Bias </a:t>
            </a:r>
          </a:p>
          <a:p>
            <a:pPr lvl="2" algn="just"/>
            <a:r>
              <a:rPr lang="en-US" sz="1650" dirty="0">
                <a:solidFill>
                  <a:srgbClr val="0070C0"/>
                </a:solidFill>
                <a:latin typeface="Arial Narrow" panose="020B0606020202030204" pitchFamily="34" charset="0"/>
              </a:rPr>
              <a:t>Voltage-Divider Bias</a:t>
            </a:r>
            <a:endParaRPr lang="en-US" sz="1800" dirty="0">
              <a:solidFill>
                <a:srgbClr val="0070C0"/>
              </a:solidFill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Depletion-Type MOSFET</a:t>
            </a:r>
          </a:p>
          <a:p>
            <a:pPr lvl="2" algn="just"/>
            <a:r>
              <a:rPr lang="en-US" sz="1650" dirty="0">
                <a:solidFill>
                  <a:srgbClr val="00B050"/>
                </a:solidFill>
                <a:latin typeface="Arial Narrow" panose="020B0606020202030204" pitchFamily="34" charset="0"/>
              </a:rPr>
              <a:t>Self-Bias</a:t>
            </a:r>
          </a:p>
          <a:p>
            <a:pPr lvl="2" algn="just"/>
            <a:r>
              <a:rPr lang="en-US" sz="1650" dirty="0">
                <a:solidFill>
                  <a:srgbClr val="00B050"/>
                </a:solidFill>
                <a:latin typeface="Arial Narrow" panose="020B0606020202030204" pitchFamily="34" charset="0"/>
              </a:rPr>
              <a:t>Voltage-Divider Bias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Enhancement-Type MOSFET</a:t>
            </a:r>
          </a:p>
          <a:p>
            <a:pPr lvl="2" algn="just"/>
            <a:r>
              <a:rPr lang="en-US" sz="1650" dirty="0">
                <a:solidFill>
                  <a:srgbClr val="C00000"/>
                </a:solidFill>
                <a:latin typeface="Arial Narrow" panose="020B0606020202030204" pitchFamily="34" charset="0"/>
              </a:rPr>
              <a:t>Feedback Configuration</a:t>
            </a:r>
          </a:p>
          <a:p>
            <a:pPr lvl="2" algn="just"/>
            <a:r>
              <a:rPr lang="en-US" sz="1650" dirty="0">
                <a:solidFill>
                  <a:srgbClr val="C00000"/>
                </a:solidFill>
                <a:latin typeface="Arial Narrow" panose="020B0606020202030204" pitchFamily="34" charset="0"/>
              </a:rPr>
              <a:t>Voltage-Divider Bias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26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FIXED-BIAS JFET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43" y="1583993"/>
            <a:ext cx="461527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The simplest biasing arrangements: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For the DC analysis,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Capacitors are open circuits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</a:t>
            </a:r>
            <a:r>
              <a:rPr lang="en-US" b="1" i="1" dirty="0">
                <a:solidFill>
                  <a:srgbClr val="FF0000"/>
                </a:solidFill>
                <a:latin typeface="Arial Narrow" panose="020B0606020202030204" pitchFamily="34" charset="0"/>
              </a:rPr>
              <a:t>zero-volt drop across R</a:t>
            </a:r>
            <a:r>
              <a:rPr lang="en-US" b="1" i="1" baseline="-25000" dirty="0">
                <a:solidFill>
                  <a:srgbClr val="FF0000"/>
                </a:solidFill>
                <a:latin typeface="Arial Narrow" panose="020B0606020202030204" pitchFamily="34" charset="0"/>
              </a:rPr>
              <a:t>G</a:t>
            </a:r>
            <a:r>
              <a:rPr lang="en-US" b="1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dirty="0">
                <a:latin typeface="Arial Narrow" panose="020B0606020202030204" pitchFamily="34" charset="0"/>
              </a:rPr>
              <a:t>permits </a:t>
            </a:r>
            <a:r>
              <a:rPr lang="en-US" b="1" i="1" dirty="0">
                <a:solidFill>
                  <a:srgbClr val="00B050"/>
                </a:solidFill>
                <a:latin typeface="Arial Narrow" panose="020B0606020202030204" pitchFamily="34" charset="0"/>
              </a:rPr>
              <a:t>replacing  R</a:t>
            </a:r>
            <a:r>
              <a:rPr lang="en-US" b="1" i="1" baseline="-25000" dirty="0">
                <a:solidFill>
                  <a:srgbClr val="00B050"/>
                </a:solidFill>
                <a:latin typeface="Arial Narrow" panose="020B0606020202030204" pitchFamily="34" charset="0"/>
              </a:rPr>
              <a:t>G</a:t>
            </a:r>
            <a:r>
              <a:rPr lang="en-US" b="1" i="1" dirty="0">
                <a:solidFill>
                  <a:srgbClr val="00B050"/>
                </a:solidFill>
                <a:latin typeface="Arial Narrow" panose="020B0606020202030204" pitchFamily="34" charset="0"/>
              </a:rPr>
              <a:t> by a short-circuit.</a:t>
            </a:r>
          </a:p>
          <a:p>
            <a:pPr lvl="2" algn="just"/>
            <a:endParaRPr lang="en-US" sz="1650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0218" y="1802167"/>
            <a:ext cx="3884288" cy="3628091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1501378" y="2044304"/>
          <a:ext cx="898922" cy="45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7960" imgH="228600" progId="Equation.3">
                  <p:embed/>
                </p:oleObj>
              </mc:Choice>
              <mc:Fallback>
                <p:oleObj name="Equation" r:id="rId4" imgW="507960" imgH="22860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378" y="2044304"/>
                        <a:ext cx="898922" cy="450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/>
          <p:cNvGraphicFramePr>
            <a:graphicFrameLocks noChangeAspect="1"/>
          </p:cNvGraphicFramePr>
          <p:nvPr/>
        </p:nvGraphicFramePr>
        <p:xfrm>
          <a:off x="3292129" y="2075690"/>
          <a:ext cx="766578" cy="418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57200" imgH="228600" progId="Equation.3">
                  <p:embed/>
                </p:oleObj>
              </mc:Choice>
              <mc:Fallback>
                <p:oleObj name="Equation" r:id="rId6" imgW="457200" imgH="228600" progId="Equation.3">
                  <p:embed/>
                  <p:pic>
                    <p:nvPicPr>
                      <p:cNvPr id="8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2129" y="2075690"/>
                        <a:ext cx="766578" cy="4181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/>
        </p:nvGraphicFramePr>
        <p:xfrm>
          <a:off x="1796641" y="2653796"/>
          <a:ext cx="2056681" cy="66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79280" imgH="393480" progId="Equation.3">
                  <p:embed/>
                </p:oleObj>
              </mc:Choice>
              <mc:Fallback>
                <p:oleObj name="Equation" r:id="rId8" imgW="1079280" imgH="39348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6641" y="2653796"/>
                        <a:ext cx="2056681" cy="663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732356" y="4198987"/>
          <a:ext cx="793997" cy="330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45863" imgH="228501" progId="Equation.3">
                  <p:embed/>
                </p:oleObj>
              </mc:Choice>
              <mc:Fallback>
                <p:oleObj name="Equation" r:id="rId10" imgW="545863" imgH="228501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356" y="4198987"/>
                        <a:ext cx="793997" cy="3308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2228631" y="4216804"/>
          <a:ext cx="2977484" cy="340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752600" imgH="228600" progId="Equation.3">
                  <p:embed/>
                </p:oleObj>
              </mc:Choice>
              <mc:Fallback>
                <p:oleObj name="Equation" r:id="rId12" imgW="1752600" imgH="22860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631" y="4216804"/>
                        <a:ext cx="2977484" cy="340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840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020" y="406870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FIXED-BIAS JFET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23" y="1261368"/>
            <a:ext cx="7615451" cy="381089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Can be solved using either </a:t>
            </a:r>
            <a:r>
              <a:rPr lang="en-US" dirty="0">
                <a:solidFill>
                  <a:srgbClr val="00B050"/>
                </a:solidFill>
                <a:latin typeface="Arial Narrow" panose="020B0606020202030204" pitchFamily="34" charset="0"/>
              </a:rPr>
              <a:t>Mathematical Approach</a:t>
            </a:r>
            <a:r>
              <a:rPr lang="en-US" dirty="0">
                <a:latin typeface="Arial Narrow" panose="020B0606020202030204" pitchFamily="34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Graphical Approach</a:t>
            </a:r>
            <a:r>
              <a:rPr lang="en-US" dirty="0">
                <a:latin typeface="Arial Narrow" panose="020B0606020202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1890" y="1921457"/>
            <a:ext cx="2521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rial Narrow" panose="020B0606020202030204" pitchFamily="34" charset="0"/>
              </a:rPr>
              <a:t>Mathematical Approach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53728" y="1921457"/>
            <a:ext cx="198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Narrow" panose="020B0606020202030204" pitchFamily="34" charset="0"/>
              </a:rPr>
              <a:t>Graphical Approach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5105" y="1950529"/>
            <a:ext cx="2523474" cy="371654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708713" y="2289416"/>
            <a:ext cx="1051862" cy="450707"/>
            <a:chOff x="5133762" y="2276397"/>
            <a:chExt cx="1689068" cy="691886"/>
          </a:xfrm>
        </p:grpSpPr>
        <p:sp>
          <p:nvSpPr>
            <p:cNvPr id="10" name="Rounded Rectangle 9"/>
            <p:cNvSpPr/>
            <p:nvPr/>
          </p:nvSpPr>
          <p:spPr>
            <a:xfrm>
              <a:off x="5133762" y="2276397"/>
              <a:ext cx="1689068" cy="69188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9" name="Object 4"/>
            <p:cNvGraphicFramePr>
              <a:graphicFrameLocks noChangeAspect="1"/>
            </p:cNvGraphicFramePr>
            <p:nvPr/>
          </p:nvGraphicFramePr>
          <p:xfrm>
            <a:off x="5279796" y="2404462"/>
            <a:ext cx="1396999" cy="452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698400" imgH="228600" progId="Equation.3">
                    <p:embed/>
                  </p:oleObj>
                </mc:Choice>
                <mc:Fallback>
                  <p:oleObj name="Equation" r:id="rId4" imgW="698400" imgH="228600" progId="Equation.3">
                    <p:embed/>
                    <p:pic>
                      <p:nvPicPr>
                        <p:cNvPr id="9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9796" y="2404462"/>
                          <a:ext cx="1396999" cy="452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" name="Group 19"/>
          <p:cNvGrpSpPr/>
          <p:nvPr/>
        </p:nvGrpSpPr>
        <p:grpSpPr>
          <a:xfrm>
            <a:off x="3365836" y="2857012"/>
            <a:ext cx="1776068" cy="423804"/>
            <a:chOff x="4867421" y="3132184"/>
            <a:chExt cx="2513299" cy="694227"/>
          </a:xfrm>
        </p:grpSpPr>
        <p:sp>
          <p:nvSpPr>
            <p:cNvPr id="16" name="Rounded Rectangle 15"/>
            <p:cNvSpPr/>
            <p:nvPr/>
          </p:nvSpPr>
          <p:spPr>
            <a:xfrm>
              <a:off x="4867421" y="3132184"/>
              <a:ext cx="2513299" cy="69422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9" name="Object 18"/>
            <p:cNvGraphicFramePr>
              <a:graphicFrameLocks noChangeAspect="1"/>
            </p:cNvGraphicFramePr>
            <p:nvPr/>
          </p:nvGraphicFramePr>
          <p:xfrm>
            <a:off x="5133762" y="3265669"/>
            <a:ext cx="2006553" cy="4249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079280" imgH="228600" progId="Equation.3">
                    <p:embed/>
                  </p:oleObj>
                </mc:Choice>
                <mc:Fallback>
                  <p:oleObj name="Equation" r:id="rId6" imgW="1079280" imgH="228600" progId="Equation.3">
                    <p:embed/>
                    <p:pic>
                      <p:nvPicPr>
                        <p:cNvPr id="19" name="Object 18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5133762" y="3265669"/>
                          <a:ext cx="2006553" cy="42491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3656408" y="3400631"/>
            <a:ext cx="1202477" cy="392326"/>
            <a:chOff x="5145485" y="3919972"/>
            <a:chExt cx="1689068" cy="691886"/>
          </a:xfrm>
        </p:grpSpPr>
        <p:sp>
          <p:nvSpPr>
            <p:cNvPr id="23" name="Rounded Rectangle 22"/>
            <p:cNvSpPr/>
            <p:nvPr/>
          </p:nvSpPr>
          <p:spPr>
            <a:xfrm>
              <a:off x="5145485" y="3919972"/>
              <a:ext cx="1689068" cy="69188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21" name="Object 276"/>
            <p:cNvGraphicFramePr>
              <a:graphicFrameLocks noChangeAspect="1"/>
            </p:cNvGraphicFramePr>
            <p:nvPr/>
          </p:nvGraphicFramePr>
          <p:xfrm>
            <a:off x="5576523" y="4037260"/>
            <a:ext cx="894615" cy="4739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419040" imgH="228600" progId="Equation.3">
                    <p:embed/>
                  </p:oleObj>
                </mc:Choice>
                <mc:Fallback>
                  <p:oleObj name="Equation" r:id="rId8" imgW="419040" imgH="228600" progId="Equation.3">
                    <p:embed/>
                    <p:pic>
                      <p:nvPicPr>
                        <p:cNvPr id="21" name="Object 2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6523" y="4037260"/>
                          <a:ext cx="894615" cy="47396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oup 29"/>
          <p:cNvGrpSpPr/>
          <p:nvPr/>
        </p:nvGrpSpPr>
        <p:grpSpPr>
          <a:xfrm>
            <a:off x="3656407" y="3903727"/>
            <a:ext cx="1205996" cy="425309"/>
            <a:chOff x="5145484" y="4801610"/>
            <a:chExt cx="1689068" cy="691886"/>
          </a:xfrm>
        </p:grpSpPr>
        <p:sp>
          <p:nvSpPr>
            <p:cNvPr id="27" name="Rounded Rectangle 26"/>
            <p:cNvSpPr/>
            <p:nvPr/>
          </p:nvSpPr>
          <p:spPr>
            <a:xfrm>
              <a:off x="5145484" y="4801610"/>
              <a:ext cx="1689068" cy="69188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29" name="Object 28"/>
            <p:cNvGraphicFramePr>
              <a:graphicFrameLocks noChangeAspect="1"/>
            </p:cNvGraphicFramePr>
            <p:nvPr/>
          </p:nvGraphicFramePr>
          <p:xfrm>
            <a:off x="5491261" y="4918952"/>
            <a:ext cx="1111990" cy="4549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558720" imgH="228600" progId="Equation.3">
                    <p:embed/>
                  </p:oleObj>
                </mc:Choice>
                <mc:Fallback>
                  <p:oleObj name="Equation" r:id="rId10" imgW="558720" imgH="228600" progId="Equation.3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491261" y="4918952"/>
                          <a:ext cx="1111990" cy="4549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8" name="Group 37"/>
          <p:cNvGrpSpPr/>
          <p:nvPr/>
        </p:nvGrpSpPr>
        <p:grpSpPr>
          <a:xfrm>
            <a:off x="3632525" y="4439806"/>
            <a:ext cx="1204238" cy="375930"/>
            <a:chOff x="5105626" y="5254601"/>
            <a:chExt cx="1689068" cy="691886"/>
          </a:xfrm>
        </p:grpSpPr>
        <p:sp>
          <p:nvSpPr>
            <p:cNvPr id="32" name="Rounded Rectangle 31"/>
            <p:cNvSpPr/>
            <p:nvPr/>
          </p:nvSpPr>
          <p:spPr>
            <a:xfrm>
              <a:off x="5105626" y="5254601"/>
              <a:ext cx="1689068" cy="69188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37" name="Object 36"/>
            <p:cNvGraphicFramePr>
              <a:graphicFrameLocks noChangeAspect="1"/>
            </p:cNvGraphicFramePr>
            <p:nvPr/>
          </p:nvGraphicFramePr>
          <p:xfrm>
            <a:off x="5451908" y="5360660"/>
            <a:ext cx="1146112" cy="4797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545760" imgH="228600" progId="Equation.3">
                    <p:embed/>
                  </p:oleObj>
                </mc:Choice>
                <mc:Fallback>
                  <p:oleObj name="Equation" r:id="rId12" imgW="545760" imgH="228600" progId="Equation.3">
                    <p:embed/>
                    <p:pic>
                      <p:nvPicPr>
                        <p:cNvPr id="37" name="Object 36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5451908" y="5360660"/>
                          <a:ext cx="1146112" cy="4797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4" name="Group 43"/>
          <p:cNvGrpSpPr/>
          <p:nvPr/>
        </p:nvGrpSpPr>
        <p:grpSpPr>
          <a:xfrm>
            <a:off x="3221890" y="4925454"/>
            <a:ext cx="2193887" cy="741620"/>
            <a:chOff x="4727643" y="5454007"/>
            <a:chExt cx="2925182" cy="988827"/>
          </a:xfrm>
        </p:grpSpPr>
        <p:sp>
          <p:nvSpPr>
            <p:cNvPr id="40" name="Rounded Rectangle 39"/>
            <p:cNvSpPr/>
            <p:nvPr/>
          </p:nvSpPr>
          <p:spPr>
            <a:xfrm>
              <a:off x="4727643" y="5454007"/>
              <a:ext cx="2925182" cy="98882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42" name="Object 7"/>
            <p:cNvGraphicFramePr>
              <a:graphicFrameLocks noChangeAspect="1"/>
            </p:cNvGraphicFramePr>
            <p:nvPr/>
          </p:nvGraphicFramePr>
          <p:xfrm>
            <a:off x="4809880" y="5496444"/>
            <a:ext cx="2736809" cy="906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168200" imgH="431640" progId="Equation.3">
                    <p:embed/>
                  </p:oleObj>
                </mc:Choice>
                <mc:Fallback>
                  <p:oleObj name="Equation" r:id="rId14" imgW="1168200" imgH="431640" progId="Equation.3">
                    <p:embed/>
                    <p:pic>
                      <p:nvPicPr>
                        <p:cNvPr id="42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9880" y="5496444"/>
                          <a:ext cx="2736809" cy="9065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7898" y="2267706"/>
            <a:ext cx="2857355" cy="34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9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95334"/>
            <a:ext cx="7429499" cy="51797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pt-BR" sz="2400" b="1" dirty="0">
                <a:solidFill>
                  <a:srgbClr val="00B050"/>
                </a:solidFill>
              </a:rPr>
              <a:t>The r</a:t>
            </a:r>
            <a:r>
              <a:rPr lang="pt-BR" sz="2400" b="1" baseline="-25000" dirty="0">
                <a:solidFill>
                  <a:srgbClr val="00B050"/>
                </a:solidFill>
              </a:rPr>
              <a:t>e</a:t>
            </a:r>
            <a:r>
              <a:rPr lang="pt-BR" sz="2400" b="1" dirty="0">
                <a:solidFill>
                  <a:srgbClr val="00B050"/>
                </a:solidFill>
              </a:rPr>
              <a:t> Transistor Model (</a:t>
            </a:r>
            <a:r>
              <a:rPr lang="en-US" sz="2400" b="1" dirty="0">
                <a:solidFill>
                  <a:srgbClr val="00B050"/>
                </a:solidFill>
              </a:rPr>
              <a:t>Common Emitter Configuration)</a:t>
            </a:r>
            <a:endParaRPr lang="en-US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2998E5-E6A4-76F5-14A5-3E67B311C7AB}"/>
              </a:ext>
            </a:extLst>
          </p:cNvPr>
          <p:cNvSpPr txBox="1"/>
          <p:nvPr/>
        </p:nvSpPr>
        <p:spPr>
          <a:xfrm>
            <a:off x="303087" y="733127"/>
            <a:ext cx="86765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Early effect, named after its discoverer </a:t>
            </a:r>
            <a:r>
              <a:rPr lang="en-US" b="1" dirty="0"/>
              <a:t>James M. Early</a:t>
            </a:r>
            <a:r>
              <a:rPr lang="en-US" dirty="0"/>
              <a:t>, is the variation in the effective width of the base in a bipolar junction transistor (BJT) due to a variation in the applied base-to-collector voltage. </a:t>
            </a:r>
          </a:p>
          <a:p>
            <a:r>
              <a:rPr lang="en-US" b="1" dirty="0"/>
              <a:t>A greater reverse bias</a:t>
            </a:r>
            <a:r>
              <a:rPr lang="en-US" dirty="0"/>
              <a:t> across the collector–base junction, for example, increases the collector–base depletion width, thereby decreasing the width of the charge carrier portion of the base.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632E9A-82A2-CA54-01FC-9F947393C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84" y="2386898"/>
            <a:ext cx="2704129" cy="367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DDBBB-0BBF-A457-DAE5-BBEDB8097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1" y="2507271"/>
            <a:ext cx="5946713" cy="33674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6D06667-647D-A687-7C34-D878FA612F0D}"/>
              </a:ext>
            </a:extLst>
          </p:cNvPr>
          <p:cNvSpPr/>
          <p:nvPr/>
        </p:nvSpPr>
        <p:spPr>
          <a:xfrm>
            <a:off x="51371" y="3429000"/>
            <a:ext cx="3637051" cy="2303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8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021" y="243641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FIXED-BIAS JFET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982" y="1490132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Determine V</a:t>
            </a:r>
            <a:r>
              <a:rPr lang="en-US" baseline="-25000" dirty="0">
                <a:latin typeface="Arial Narrow" panose="020B0606020202030204" pitchFamily="34" charset="0"/>
              </a:rPr>
              <a:t>GSQ</a:t>
            </a:r>
            <a:r>
              <a:rPr lang="en-US" dirty="0">
                <a:latin typeface="Arial Narrow" panose="020B0606020202030204" pitchFamily="34" charset="0"/>
              </a:rPr>
              <a:t>, I</a:t>
            </a:r>
            <a:r>
              <a:rPr lang="en-US" baseline="-25000" dirty="0">
                <a:latin typeface="Arial Narrow" panose="020B0606020202030204" pitchFamily="34" charset="0"/>
              </a:rPr>
              <a:t>DQ</a:t>
            </a:r>
            <a:r>
              <a:rPr lang="en-US" dirty="0">
                <a:latin typeface="Arial Narrow" panose="020B0606020202030204" pitchFamily="34" charset="0"/>
              </a:rPr>
              <a:t>, 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, V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, V</a:t>
            </a:r>
            <a:r>
              <a:rPr lang="en-US" baseline="-25000" dirty="0">
                <a:latin typeface="Arial Narrow" panose="020B0606020202030204" pitchFamily="34" charset="0"/>
              </a:rPr>
              <a:t>G</a:t>
            </a:r>
            <a:r>
              <a:rPr lang="en-US" dirty="0">
                <a:latin typeface="Arial Narrow" panose="020B0606020202030204" pitchFamily="34" charset="0"/>
              </a:rPr>
              <a:t>, V</a:t>
            </a:r>
            <a:r>
              <a:rPr lang="en-US" baseline="-25000" dirty="0">
                <a:latin typeface="Arial Narrow" panose="020B0606020202030204" pitchFamily="34" charset="0"/>
              </a:rPr>
              <a:t>S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0711" y="1490131"/>
            <a:ext cx="2726811" cy="3877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81" y="1879463"/>
            <a:ext cx="2592549" cy="484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21" y="2364137"/>
            <a:ext cx="5703518" cy="28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9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555" y="1839144"/>
            <a:ext cx="4199312" cy="20517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426" y="374881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FIXED-BIAS JFET EXAMPLE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0426" y="1492895"/>
            <a:ext cx="198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Narrow" panose="020B0606020202030204" pitchFamily="34" charset="0"/>
              </a:rPr>
              <a:t>Graphical Approach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7959" y="1590118"/>
            <a:ext cx="3529562" cy="3989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0811" y="2853425"/>
            <a:ext cx="1917103" cy="2726269"/>
          </a:xfrm>
          <a:prstGeom prst="rect">
            <a:avLst/>
          </a:prstGeom>
        </p:spPr>
      </p:pic>
      <p:graphicFrame>
        <p:nvGraphicFramePr>
          <p:cNvPr id="10" name="Group 57"/>
          <p:cNvGraphicFramePr>
            <a:graphicFrameLocks/>
          </p:cNvGraphicFramePr>
          <p:nvPr/>
        </p:nvGraphicFramePr>
        <p:xfrm>
          <a:off x="1720564" y="3706348"/>
          <a:ext cx="1295293" cy="1735530"/>
        </p:xfrm>
        <a:graphic>
          <a:graphicData uri="http://schemas.openxmlformats.org/drawingml/2006/table">
            <a:tbl>
              <a:tblPr/>
              <a:tblGrid>
                <a:gridCol w="660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GS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9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0.3V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/2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9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0.5V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/4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9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0mA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337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431" y="453551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JFET: SELF-BIAS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94" y="1450178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The self-bias configuration </a:t>
            </a:r>
            <a:r>
              <a:rPr lang="en-US" b="1" i="1" dirty="0">
                <a:latin typeface="Arial Narrow" panose="020B0606020202030204" pitchFamily="34" charset="0"/>
              </a:rPr>
              <a:t>eliminates the need for two dc supplies.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3634" y="1877486"/>
            <a:ext cx="3800970" cy="3678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866" y="1879847"/>
            <a:ext cx="1799401" cy="3676029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65677" y="2098902"/>
          <a:ext cx="898922" cy="450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07960" imgH="228600" progId="Equation.3">
                  <p:embed/>
                </p:oleObj>
              </mc:Choice>
              <mc:Fallback>
                <p:oleObj name="Equation" r:id="rId5" imgW="507960" imgH="228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677" y="2098902"/>
                        <a:ext cx="898922" cy="450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"/>
          <p:cNvGraphicFramePr>
            <a:graphicFrameLocks noChangeAspect="1"/>
          </p:cNvGraphicFramePr>
          <p:nvPr/>
        </p:nvGraphicFramePr>
        <p:xfrm>
          <a:off x="731849" y="2833345"/>
          <a:ext cx="766578" cy="4181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57200" imgH="228600" progId="Equation.DSMT4">
                  <p:embed/>
                </p:oleObj>
              </mc:Choice>
              <mc:Fallback>
                <p:oleObj name="Equation" r:id="rId7" imgW="457200" imgH="228600" progId="Equation.DSMT4">
                  <p:embed/>
                  <p:pic>
                    <p:nvPicPr>
                      <p:cNvPr id="9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49" y="2833345"/>
                        <a:ext cx="766578" cy="4181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/>
        </p:nvGraphicFramePr>
        <p:xfrm>
          <a:off x="268431" y="3492633"/>
          <a:ext cx="2056681" cy="663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079280" imgH="393480" progId="Equation.DSMT4">
                  <p:embed/>
                </p:oleObj>
              </mc:Choice>
              <mc:Fallback>
                <p:oleObj name="Equation" r:id="rId9" imgW="1079280" imgH="393480" progId="Equation.DSMT4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31" y="3492633"/>
                        <a:ext cx="2056681" cy="663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719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373" y="449260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SELF-BIAS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460" y="1472481"/>
            <a:ext cx="7615451" cy="4084911"/>
          </a:xfrm>
        </p:spPr>
        <p:txBody>
          <a:bodyPr>
            <a:noAutofit/>
          </a:bodyPr>
          <a:lstStyle/>
          <a:p>
            <a:pPr lvl="0" algn="just"/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Can be solved using either </a:t>
            </a:r>
            <a:r>
              <a:rPr lang="en-US" dirty="0">
                <a:solidFill>
                  <a:srgbClr val="00B050"/>
                </a:solidFill>
                <a:latin typeface="Arial Narrow" panose="020B0606020202030204" pitchFamily="34" charset="0"/>
              </a:rPr>
              <a:t>Mathematical Approach</a:t>
            </a: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 or 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Graphical Approach</a:t>
            </a:r>
            <a:r>
              <a:rPr lang="en-US" dirty="0">
                <a:solidFill>
                  <a:prstClr val="black"/>
                </a:solidFill>
                <a:latin typeface="Arial Narrow" panose="020B0606020202030204" pitchFamily="34" charset="0"/>
              </a:rPr>
              <a:t>: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1467437" y="2353852"/>
          <a:ext cx="1600200" cy="464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87320" imgH="228600" progId="Equation.3">
                  <p:embed/>
                </p:oleObj>
              </mc:Choice>
              <mc:Fallback>
                <p:oleObj name="Equation" r:id="rId2" imgW="787320" imgH="228600" progId="Equation.3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437" y="2353852"/>
                        <a:ext cx="1600200" cy="4643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/>
        </p:nvGraphicFramePr>
        <p:xfrm>
          <a:off x="856059" y="3038686"/>
          <a:ext cx="3473053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11280" imgH="228600" progId="Equation.3">
                  <p:embed/>
                </p:oleObj>
              </mc:Choice>
              <mc:Fallback>
                <p:oleObj name="Equation" r:id="rId4" imgW="1511280" imgH="228600" progId="Equation.3">
                  <p:embed/>
                  <p:pic>
                    <p:nvPicPr>
                      <p:cNvPr id="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059" y="3038686"/>
                        <a:ext cx="3473053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910" y="1815401"/>
            <a:ext cx="1962965" cy="40158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059" y="1861812"/>
            <a:ext cx="2592549" cy="484674"/>
          </a:xfrm>
          <a:prstGeom prst="rect">
            <a:avLst/>
          </a:prstGeom>
        </p:spPr>
      </p:pic>
      <p:graphicFrame>
        <p:nvGraphicFramePr>
          <p:cNvPr id="11" name="Object 7"/>
          <p:cNvGraphicFramePr>
            <a:graphicFrameLocks noChangeAspect="1"/>
          </p:cNvGraphicFramePr>
          <p:nvPr/>
        </p:nvGraphicFramePr>
        <p:xfrm>
          <a:off x="1202825" y="3637889"/>
          <a:ext cx="2563800" cy="1707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320480" imgH="1041120" progId="Equation.3">
                  <p:embed/>
                </p:oleObj>
              </mc:Choice>
              <mc:Fallback>
                <p:oleObj name="Equation" r:id="rId8" imgW="1320480" imgH="1041120" progId="Equation.3">
                  <p:embed/>
                  <p:pic>
                    <p:nvPicPr>
                      <p:cNvPr id="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2825" y="3637889"/>
                        <a:ext cx="2563800" cy="17074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244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31" y="449014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SELF-BIAS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923" y="1527611"/>
            <a:ext cx="7615451" cy="3802778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Draw the device transfer characteristic using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 Narrow" panose="020B0606020202030204" pitchFamily="34" charset="0"/>
              </a:rPr>
              <a:t>shorthand method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Draw the network load line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Use		        to draw straight line.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First point, </a:t>
            </a:r>
          </a:p>
          <a:p>
            <a:pPr lvl="2" algn="just"/>
            <a:r>
              <a:rPr lang="en-US" sz="1650" dirty="0">
                <a:latin typeface="Arial Narrow" panose="020B0606020202030204" pitchFamily="34" charset="0"/>
              </a:rPr>
              <a:t>Second point, any point from I</a:t>
            </a:r>
            <a:r>
              <a:rPr lang="en-US" sz="1650" baseline="-25000" dirty="0">
                <a:latin typeface="Arial Narrow" panose="020B0606020202030204" pitchFamily="34" charset="0"/>
              </a:rPr>
              <a:t>D</a:t>
            </a:r>
            <a:r>
              <a:rPr lang="en-US" sz="1650" dirty="0">
                <a:latin typeface="Arial Narrow" panose="020B0606020202030204" pitchFamily="34" charset="0"/>
              </a:rPr>
              <a:t> = 0 to I</a:t>
            </a:r>
            <a:r>
              <a:rPr lang="en-US" sz="1650" baseline="-25000" dirty="0">
                <a:latin typeface="Arial Narrow" panose="020B0606020202030204" pitchFamily="34" charset="0"/>
              </a:rPr>
              <a:t>D</a:t>
            </a:r>
            <a:r>
              <a:rPr lang="en-US" sz="1650" dirty="0">
                <a:latin typeface="Arial Narrow" panose="020B0606020202030204" pitchFamily="34" charset="0"/>
              </a:rPr>
              <a:t> = I</a:t>
            </a:r>
            <a:r>
              <a:rPr lang="en-US" sz="1650" baseline="-25000" dirty="0">
                <a:latin typeface="Arial Narrow" panose="020B0606020202030204" pitchFamily="34" charset="0"/>
              </a:rPr>
              <a:t>DSS</a:t>
            </a:r>
            <a:r>
              <a:rPr lang="en-US" sz="1650" dirty="0">
                <a:latin typeface="Arial Narrow" panose="020B0606020202030204" pitchFamily="34" charset="0"/>
              </a:rPr>
              <a:t>. Choose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Q-point obtained at the intersection of the straight line plot and the device characteristic curve.</a:t>
            </a:r>
          </a:p>
          <a:p>
            <a:pPr algn="just"/>
            <a:r>
              <a:rPr lang="en-US" dirty="0">
                <a:latin typeface="Arial Narrow" panose="020B0606020202030204" pitchFamily="34" charset="0"/>
              </a:rPr>
              <a:t>The quiescent value for 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 and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can then be determined and used to find the other quantities of interest.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6923" y="1181362"/>
            <a:ext cx="198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 Narrow" panose="020B0606020202030204" pitchFamily="34" charset="0"/>
              </a:rPr>
              <a:t>Graphical Approach</a:t>
            </a:r>
            <a:endParaRPr lang="en-US" b="1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095738" y="2266957"/>
          <a:ext cx="9715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25500" imgH="228600" progId="Equation.3">
                  <p:embed/>
                </p:oleObj>
              </mc:Choice>
              <mc:Fallback>
                <p:oleObj name="Equation" r:id="rId2" imgW="825500" imgH="228600" progId="Equation.3">
                  <p:embed/>
                  <p:pic>
                    <p:nvPicPr>
                      <p:cNvPr id="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738" y="2266957"/>
                        <a:ext cx="97155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755959" y="2565595"/>
          <a:ext cx="108585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79500" imgH="228600" progId="Equation.3">
                  <p:embed/>
                </p:oleObj>
              </mc:Choice>
              <mc:Fallback>
                <p:oleObj name="Equation" r:id="rId4" imgW="1079500" imgH="228600" progId="Equation.3">
                  <p:embed/>
                  <p:pic>
                    <p:nvPicPr>
                      <p:cNvPr id="9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5959" y="2565595"/>
                        <a:ext cx="1085850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5"/>
          <p:cNvGraphicFramePr>
            <a:graphicFrameLocks noChangeAspect="1"/>
          </p:cNvGraphicFramePr>
          <p:nvPr/>
        </p:nvGraphicFramePr>
        <p:xfrm>
          <a:off x="3841809" y="3106232"/>
          <a:ext cx="1028700" cy="889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39600" imgH="812520" progId="Equation.3">
                  <p:embed/>
                </p:oleObj>
              </mc:Choice>
              <mc:Fallback>
                <p:oleObj name="Equation" r:id="rId6" imgW="939600" imgH="812520" progId="Equation.3">
                  <p:embed/>
                  <p:pic>
                    <p:nvPicPr>
                      <p:cNvPr id="1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1809" y="3106232"/>
                        <a:ext cx="1028700" cy="8893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52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09597" y="973121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SELF-BIAS CONFIGURATION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3947" y="1583993"/>
            <a:ext cx="3832848" cy="4488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597" y="1583993"/>
            <a:ext cx="2071295" cy="4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7114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776" y="508045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SELF-BIAS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807" y="1517085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Determine V</a:t>
            </a:r>
            <a:r>
              <a:rPr lang="en-US" baseline="-25000" dirty="0">
                <a:latin typeface="Arial Narrow" panose="020B0606020202030204" pitchFamily="34" charset="0"/>
              </a:rPr>
              <a:t>GSQ</a:t>
            </a:r>
            <a:r>
              <a:rPr lang="en-US" dirty="0">
                <a:latin typeface="Arial Narrow" panose="020B0606020202030204" pitchFamily="34" charset="0"/>
              </a:rPr>
              <a:t>, I</a:t>
            </a:r>
            <a:r>
              <a:rPr lang="en-US" baseline="-25000" dirty="0">
                <a:latin typeface="Arial Narrow" panose="020B0606020202030204" pitchFamily="34" charset="0"/>
              </a:rPr>
              <a:t>DQ</a:t>
            </a:r>
            <a:r>
              <a:rPr lang="en-US" dirty="0">
                <a:latin typeface="Arial Narrow" panose="020B0606020202030204" pitchFamily="34" charset="0"/>
              </a:rPr>
              <a:t>,V</a:t>
            </a:r>
            <a:r>
              <a:rPr lang="en-US" baseline="-25000" dirty="0">
                <a:latin typeface="Arial Narrow" panose="020B0606020202030204" pitchFamily="34" charset="0"/>
              </a:rPr>
              <a:t>DS</a:t>
            </a:r>
            <a:r>
              <a:rPr lang="en-US" dirty="0">
                <a:latin typeface="Arial Narrow" panose="020B0606020202030204" pitchFamily="34" charset="0"/>
              </a:rPr>
              <a:t>,V</a:t>
            </a:r>
            <a:r>
              <a:rPr lang="en-US" baseline="-25000" dirty="0">
                <a:latin typeface="Arial Narrow" panose="020B0606020202030204" pitchFamily="34" charset="0"/>
              </a:rPr>
              <a:t>S</a:t>
            </a:r>
            <a:r>
              <a:rPr lang="en-US" dirty="0">
                <a:latin typeface="Arial Narrow" panose="020B0606020202030204" pitchFamily="34" charset="0"/>
              </a:rPr>
              <a:t>,V</a:t>
            </a:r>
            <a:r>
              <a:rPr lang="en-US" baseline="-25000" dirty="0">
                <a:latin typeface="Arial Narrow" panose="020B0606020202030204" pitchFamily="34" charset="0"/>
              </a:rPr>
              <a:t>G</a:t>
            </a:r>
            <a:r>
              <a:rPr lang="en-US" dirty="0">
                <a:latin typeface="Arial Narrow" panose="020B0606020202030204" pitchFamily="34" charset="0"/>
              </a:rPr>
              <a:t> and V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.</a:t>
            </a:r>
          </a:p>
          <a:p>
            <a:pPr algn="just"/>
            <a:endParaRPr lang="en-US" dirty="0">
              <a:latin typeface="Arial Narrow" panose="020B06060202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7440" y="1610759"/>
            <a:ext cx="2935862" cy="3991237"/>
          </a:xfrm>
          <a:prstGeom prst="rect">
            <a:avLst/>
          </a:prstGeom>
        </p:spPr>
      </p:pic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1566747" y="2078598"/>
          <a:ext cx="1296591" cy="377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87320" imgH="228600" progId="Equation.3">
                  <p:embed/>
                </p:oleObj>
              </mc:Choice>
              <mc:Fallback>
                <p:oleObj name="Equation" r:id="rId4" imgW="787320" imgH="228600" progId="Equation.3">
                  <p:embed/>
                  <p:pic>
                    <p:nvPicPr>
                      <p:cNvPr id="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747" y="2078598"/>
                        <a:ext cx="1296591" cy="3774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996712" y="2498587"/>
          <a:ext cx="2975612" cy="4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1280" imgH="228600" progId="Equation.3">
                  <p:embed/>
                </p:oleObj>
              </mc:Choice>
              <mc:Fallback>
                <p:oleObj name="Equation" r:id="rId6" imgW="1511280" imgH="228600" progId="Equation.3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712" y="2498587"/>
                        <a:ext cx="2975612" cy="4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776" y="3068393"/>
            <a:ext cx="1447655" cy="3466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0003" y="3090906"/>
            <a:ext cx="3321220" cy="11600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866" y="3576786"/>
            <a:ext cx="1920273" cy="9036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866" y="4557040"/>
            <a:ext cx="5331122" cy="9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6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001" y="605130"/>
            <a:ext cx="7429499" cy="6108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SELF-BIAS EXAMPLE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1216002"/>
            <a:ext cx="7615451" cy="4084911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Plot  I</a:t>
            </a:r>
            <a:r>
              <a:rPr lang="en-US" baseline="-25000" dirty="0">
                <a:latin typeface="Arial Narrow" panose="020B0606020202030204" pitchFamily="34" charset="0"/>
              </a:rPr>
              <a:t>D</a:t>
            </a:r>
            <a:r>
              <a:rPr lang="en-US" dirty="0">
                <a:latin typeface="Arial Narrow" panose="020B0606020202030204" pitchFamily="34" charset="0"/>
              </a:rPr>
              <a:t>  vs V</a:t>
            </a:r>
            <a:r>
              <a:rPr lang="en-US" baseline="-25000" dirty="0">
                <a:latin typeface="Arial Narrow" panose="020B0606020202030204" pitchFamily="34" charset="0"/>
              </a:rPr>
              <a:t>GS</a:t>
            </a:r>
            <a:r>
              <a:rPr lang="en-US" dirty="0">
                <a:latin typeface="Arial Narrow" panose="020B0606020202030204" pitchFamily="34" charset="0"/>
              </a:rPr>
              <a:t> and draw a line from the origin of the axis.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001" y="1767607"/>
            <a:ext cx="4461989" cy="36329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9274" y="1433381"/>
            <a:ext cx="2935862" cy="39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3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19672" y="2310225"/>
            <a:ext cx="632408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ts val="1200"/>
              </a:spcBef>
              <a:buFontTx/>
              <a:buNone/>
            </a:pPr>
            <a:r>
              <a:rPr lang="en-US" altLang="ja-JP" sz="6600" b="1" dirty="0">
                <a:solidFill>
                  <a:schemeClr val="accent3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End of Lecture-6</a:t>
            </a:r>
          </a:p>
        </p:txBody>
      </p:sp>
    </p:spTree>
    <p:extLst>
      <p:ext uri="{BB962C8B-B14F-4D97-AF65-F5344CB8AC3E}">
        <p14:creationId xmlns:p14="http://schemas.microsoft.com/office/powerpoint/2010/main" val="35159420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15188" y="406106"/>
            <a:ext cx="7429499" cy="475985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2700" b="1" dirty="0">
                <a:solidFill>
                  <a:srgbClr val="00B050"/>
                </a:solidFill>
              </a:rPr>
              <a:t>SELF-BIAS EXAMPLE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16" y="1051282"/>
            <a:ext cx="7615451" cy="4210260"/>
          </a:xfrm>
        </p:spPr>
        <p:txBody>
          <a:bodyPr>
            <a:noAutofit/>
          </a:bodyPr>
          <a:lstStyle/>
          <a:p>
            <a:pPr algn="just"/>
            <a:r>
              <a:rPr lang="en-US" dirty="0">
                <a:latin typeface="Arial Narrow" panose="020B0606020202030204" pitchFamily="34" charset="0"/>
              </a:rPr>
              <a:t>Plot the </a:t>
            </a:r>
            <a:r>
              <a:rPr lang="en-US" dirty="0">
                <a:solidFill>
                  <a:srgbClr val="FF0000"/>
                </a:solidFill>
                <a:latin typeface="Arial Narrow" panose="020B0606020202030204" pitchFamily="34" charset="0"/>
              </a:rPr>
              <a:t>transfer curve using</a:t>
            </a:r>
            <a:r>
              <a:rPr lang="en-US" dirty="0">
                <a:latin typeface="Arial Narrow" panose="020B0606020202030204" pitchFamily="34" charset="0"/>
              </a:rPr>
              <a:t> I</a:t>
            </a:r>
            <a:r>
              <a:rPr lang="en-US" baseline="-25000" dirty="0">
                <a:latin typeface="Arial Narrow" panose="020B0606020202030204" pitchFamily="34" charset="0"/>
              </a:rPr>
              <a:t>DSS</a:t>
            </a:r>
            <a:r>
              <a:rPr lang="en-US" dirty="0">
                <a:latin typeface="Arial Narrow" panose="020B0606020202030204" pitchFamily="34" charset="0"/>
              </a:rPr>
              <a:t> and V</a:t>
            </a:r>
            <a:r>
              <a:rPr lang="en-US" baseline="-25000" dirty="0">
                <a:latin typeface="Arial Narrow" panose="020B0606020202030204" pitchFamily="34" charset="0"/>
              </a:rPr>
              <a:t>P</a:t>
            </a:r>
            <a:r>
              <a:rPr lang="en-US" dirty="0">
                <a:latin typeface="Arial Narrow" panose="020B0606020202030204" pitchFamily="34" charset="0"/>
              </a:rPr>
              <a:t> using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 Narrow" panose="020B0606020202030204" pitchFamily="34" charset="0"/>
              </a:rPr>
              <a:t>shorthand method</a:t>
            </a:r>
            <a:r>
              <a:rPr lang="en-US" dirty="0">
                <a:latin typeface="Arial Narrow" panose="020B0606020202030204" pitchFamily="34" charset="0"/>
              </a:rPr>
              <a:t>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1505" y="1626039"/>
            <a:ext cx="2841631" cy="3991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7267" y="1626039"/>
            <a:ext cx="2935862" cy="3991237"/>
          </a:xfrm>
          <a:prstGeom prst="rect">
            <a:avLst/>
          </a:prstGeom>
        </p:spPr>
      </p:pic>
      <p:graphicFrame>
        <p:nvGraphicFramePr>
          <p:cNvPr id="8" name="Group 57"/>
          <p:cNvGraphicFramePr>
            <a:graphicFrameLocks/>
          </p:cNvGraphicFramePr>
          <p:nvPr/>
        </p:nvGraphicFramePr>
        <p:xfrm>
          <a:off x="415188" y="2335781"/>
          <a:ext cx="2315676" cy="2571753"/>
        </p:xfrm>
        <a:graphic>
          <a:graphicData uri="http://schemas.openxmlformats.org/drawingml/2006/table">
            <a:tbl>
              <a:tblPr/>
              <a:tblGrid>
                <a:gridCol w="118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3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GS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9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0.3V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cs typeface="Arial" charset="0"/>
                      </a:endParaRP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/2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1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0.5V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I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DSS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/4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030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P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cs typeface="Arial" charset="0"/>
                        </a:rPr>
                        <a:t>0mA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93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2E072E0-9131-4F2B-BBDD-0C6C09A0DDB9}" vid="{96902E53-7297-44C2-A73C-48ADE784363B}"/>
    </a:ext>
  </a:extLst>
</a:theme>
</file>

<file path=ppt/theme/theme2.xml><?xml version="1.0" encoding="utf-8"?>
<a:theme xmlns:a="http://schemas.openxmlformats.org/drawingml/2006/main" name="1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2E072E0-9131-4F2B-BBDD-0C6C09A0DDB9}" vid="{96902E53-7297-44C2-A73C-48ADE784363B}"/>
    </a:ext>
  </a:extLst>
</a:theme>
</file>

<file path=ppt/theme/theme3.xml><?xml version="1.0" encoding="utf-8"?>
<a:theme xmlns:a="http://schemas.openxmlformats.org/drawingml/2006/main" name="2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2E072E0-9131-4F2B-BBDD-0C6C09A0DDB9}" vid="{96902E53-7297-44C2-A73C-48ADE784363B}"/>
    </a:ext>
  </a:extLst>
</a:theme>
</file>

<file path=ppt/theme/theme4.xml><?xml version="1.0" encoding="utf-8"?>
<a:theme xmlns:a="http://schemas.openxmlformats.org/drawingml/2006/main" name="3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2E072E0-9131-4F2B-BBDD-0C6C09A0DDB9}" vid="{96902E53-7297-44C2-A73C-48ADE784363B}"/>
    </a:ext>
  </a:extLst>
</a:theme>
</file>

<file path=ppt/theme/theme5.xml><?xml version="1.0" encoding="utf-8"?>
<a:theme xmlns:a="http://schemas.openxmlformats.org/drawingml/2006/main" name="4_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02E072E0-9131-4F2B-BBDD-0C6C09A0DDB9}" vid="{96902E53-7297-44C2-A73C-48ADE784363B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</TotalTime>
  <Words>5441</Words>
  <Application>Microsoft Office PowerPoint</Application>
  <PresentationFormat>On-screen Show (4:3)</PresentationFormat>
  <Paragraphs>724</Paragraphs>
  <Slides>145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66" baseType="lpstr">
      <vt:lpstr>Apple Chancery</vt:lpstr>
      <vt:lpstr>arial</vt:lpstr>
      <vt:lpstr>arial</vt:lpstr>
      <vt:lpstr>Arial Narrow</vt:lpstr>
      <vt:lpstr>Calibri</vt:lpstr>
      <vt:lpstr>Cambria</vt:lpstr>
      <vt:lpstr>Cambria Math</vt:lpstr>
      <vt:lpstr>Franklin Gothic Book</vt:lpstr>
      <vt:lpstr>PearsonMATH01</vt:lpstr>
      <vt:lpstr>Times</vt:lpstr>
      <vt:lpstr>Times New Roman</vt:lpstr>
      <vt:lpstr>Times-Italic</vt:lpstr>
      <vt:lpstr>TimesNewRomanPS</vt:lpstr>
      <vt:lpstr>Times-Roman</vt:lpstr>
      <vt:lpstr>Wingdings</vt:lpstr>
      <vt:lpstr>Theme1</vt:lpstr>
      <vt:lpstr>1_Theme1</vt:lpstr>
      <vt:lpstr>2_Theme1</vt:lpstr>
      <vt:lpstr>3_Theme1</vt:lpstr>
      <vt:lpstr>4_Theme1</vt:lpstr>
      <vt:lpstr>Equation</vt:lpstr>
      <vt:lpstr>PowerPoint Presentation</vt:lpstr>
      <vt:lpstr> OBJECTIVES</vt:lpstr>
      <vt:lpstr> BJT TRANSISTOR MODELING</vt:lpstr>
      <vt:lpstr> BJT TRANSISTOR MODELING</vt:lpstr>
      <vt:lpstr> BJT TRANSISTOR MODELING</vt:lpstr>
      <vt:lpstr>The re Transistor Model (Common Emitter Configuration)</vt:lpstr>
      <vt:lpstr> The re Transistor Model (Common Emitter Configuration)</vt:lpstr>
      <vt:lpstr> The re Transistor Model (Common Emitter Configuration)</vt:lpstr>
      <vt:lpstr> The re Transistor Model (Common Emitter Configuration)</vt:lpstr>
      <vt:lpstr> COMMON-BASE CONFIGURATION</vt:lpstr>
      <vt:lpstr> COMMON-BASE CONFIGURATION</vt:lpstr>
      <vt:lpstr> COMMON EMITTER FIXED BIAS CONFIGURATION</vt:lpstr>
      <vt:lpstr> COMMON EMITTER FIXED BIAS CONFIGURATION</vt:lpstr>
      <vt:lpstr> COMMON EMITTER FIXED BIAS CONFIGURATION</vt:lpstr>
      <vt:lpstr> COMMON EMITTER FIXED BIAS PHASE RELATIONSHIP </vt:lpstr>
      <vt:lpstr> EXAMPLE</vt:lpstr>
      <vt:lpstr>PowerPoint Presentation</vt:lpstr>
      <vt:lpstr> COMMON-EMITTER VOLTAGE-DIVIDER BIAS</vt:lpstr>
      <vt:lpstr>COMMON-EMITTER VOLTAGE-DIVIDER BIAS</vt:lpstr>
      <vt:lpstr> EXAMPLE</vt:lpstr>
      <vt:lpstr>EXAMPLE Contd.</vt:lpstr>
      <vt:lpstr> COMMON-EMITTER EMITTER-BIAS CONFIGURATION: UNBYPASSED RE </vt:lpstr>
      <vt:lpstr> IMPEDANCE CALCULATION</vt:lpstr>
      <vt:lpstr> GAIN CALCULATIONS</vt:lpstr>
      <vt:lpstr>COMMON-EMITTER EMITTER-BIAS CONFIGURATION: BYPASSED RE</vt:lpstr>
      <vt:lpstr> EXAMPLE</vt:lpstr>
      <vt:lpstr> EXAMPLE Contd.</vt:lpstr>
      <vt:lpstr> EMITTER-FOLLOWER CONFIGURATION </vt:lpstr>
      <vt:lpstr> IMPEDANCE CALCULATIONS</vt:lpstr>
      <vt:lpstr> IMPEDANCE CALCULATIONS</vt:lpstr>
      <vt:lpstr> GAIN CALCULATIONS</vt:lpstr>
      <vt:lpstr> COMMON-BASE CONFIGURATION </vt:lpstr>
      <vt:lpstr> CALCULATIONS</vt:lpstr>
      <vt:lpstr> COMMON-BASE CONFIGURATION </vt:lpstr>
      <vt:lpstr> EXAMPLE</vt:lpstr>
      <vt:lpstr>PowerPoint Presentation</vt:lpstr>
      <vt:lpstr> FETs vs BJTs</vt:lpstr>
      <vt:lpstr> FET TYPES</vt:lpstr>
      <vt:lpstr> JFET CONSTRUCTION</vt:lpstr>
      <vt:lpstr> BASIC OPERATION OF JFET</vt:lpstr>
      <vt:lpstr> JFET OPERATING CHARACTERISTICS</vt:lpstr>
      <vt:lpstr> JFET OPERATING CHARACTERISTICS: VGS = 0 V</vt:lpstr>
      <vt:lpstr> JFET OPERATING CHARACTERISTICS: VGS = 0 V</vt:lpstr>
      <vt:lpstr> PINCH-OFF</vt:lpstr>
      <vt:lpstr> SATURATION</vt:lpstr>
      <vt:lpstr> ID &lt; IDSS</vt:lpstr>
      <vt:lpstr>JFET OPERATING CHARACTERISTICS: VOLTAGE CONTROLLED RESISTOR</vt:lpstr>
      <vt:lpstr> P-CHANNEL JFETS</vt:lpstr>
      <vt:lpstr>PowerPoint Presentation</vt:lpstr>
      <vt:lpstr>P-CHANNEL JFET CHARACTERISTICS</vt:lpstr>
      <vt:lpstr>JFET SYMBOLS</vt:lpstr>
      <vt:lpstr>SUMMARY TILL NOW</vt:lpstr>
      <vt:lpstr>SUMMARY TILL NOW</vt:lpstr>
      <vt:lpstr>JFET TRANSFER CHARACTERISTICS</vt:lpstr>
      <vt:lpstr>TRANSFER CURVE</vt:lpstr>
      <vt:lpstr>PLOTTING THE TRANSFER CURVE</vt:lpstr>
      <vt:lpstr>SHORTHAND METHOD</vt:lpstr>
      <vt:lpstr>EXAMPLE</vt:lpstr>
      <vt:lpstr>EXAMPLE</vt:lpstr>
      <vt:lpstr>         MOSFETs</vt:lpstr>
      <vt:lpstr>ENHANCEMENT-TYPE MOSFET CONSTRUCTION</vt:lpstr>
      <vt:lpstr> CONTINUED…</vt:lpstr>
      <vt:lpstr> CONTINUED… </vt:lpstr>
      <vt:lpstr> CONTINUED… </vt:lpstr>
      <vt:lpstr> BASIC OPERATION</vt:lpstr>
      <vt:lpstr>PowerPoint Presentation</vt:lpstr>
      <vt:lpstr> TRANSFER CURVE </vt:lpstr>
      <vt:lpstr> P -CHANNEL ENHANCEMENT-TYPE MOSFETS</vt:lpstr>
      <vt:lpstr> SYMBOLS </vt:lpstr>
      <vt:lpstr> DEPLETION-TYPE MOSFET CONSTRUCTION </vt:lpstr>
      <vt:lpstr> BASIC OPERATION</vt:lpstr>
      <vt:lpstr> BASIC OPERATION </vt:lpstr>
      <vt:lpstr> BASIC OPERATION CONTD.</vt:lpstr>
      <vt:lpstr> DEPLETION-TYPE MOSFET IN DEPLETION MODE </vt:lpstr>
      <vt:lpstr> ENHANCEMENT MODE</vt:lpstr>
      <vt:lpstr> DEPLETION-TYPE MOSFET IN ENHANCEMENT MODE</vt:lpstr>
      <vt:lpstr> P-CHANNEL DEPLETION-TYPE MOSFET</vt:lpstr>
      <vt:lpstr> SYMBOLS</vt:lpstr>
      <vt:lpstr> SUMMARY TABLE </vt:lpstr>
      <vt:lpstr> MOSFET HANDLING </vt:lpstr>
      <vt:lpstr> CMOS </vt:lpstr>
      <vt:lpstr> CMOS INVERTER </vt:lpstr>
      <vt:lpstr> CMOS INVERTER</vt:lpstr>
      <vt:lpstr>PowerPoint Presentation</vt:lpstr>
      <vt:lpstr> OBJECTIVES</vt:lpstr>
      <vt:lpstr> GENERAL RELATIONSHIPS</vt:lpstr>
      <vt:lpstr> COMMON FET BIASING CIRCUITS </vt:lpstr>
      <vt:lpstr> FIXED-BIAS JFET</vt:lpstr>
      <vt:lpstr> FIXED-BIAS JFET</vt:lpstr>
      <vt:lpstr> FIXED-BIAS JFET EXAMPLE</vt:lpstr>
      <vt:lpstr> FIXED-BIAS JFET EXAMPLE</vt:lpstr>
      <vt:lpstr> JFET: SELF-BIAS CONFIGURATION</vt:lpstr>
      <vt:lpstr> SELF-BIAS CONFIGURATION</vt:lpstr>
      <vt:lpstr> SELF-BIAS CONFIGURATION</vt:lpstr>
      <vt:lpstr> SELF-BIAS CONFIGURATION</vt:lpstr>
      <vt:lpstr> SELF-BIAS EXAMPLE</vt:lpstr>
      <vt:lpstr> SELF-BIAS EXAMPLE Contd.</vt:lpstr>
      <vt:lpstr>PowerPoint Presentation</vt:lpstr>
      <vt:lpstr> SELF-BIAS EXAMPLE Contd.</vt:lpstr>
      <vt:lpstr> SELF-BIAS EXAMPLE Contd.</vt:lpstr>
      <vt:lpstr> JFET: VOLTAGE-DIVIDER BIAS</vt:lpstr>
      <vt:lpstr> VOLTAGE-DIVIDER BIAS</vt:lpstr>
      <vt:lpstr> VOLTAGE-DIVIDER BIAS</vt:lpstr>
      <vt:lpstr> EFFECT OF INCREASING VALUES OF RS</vt:lpstr>
      <vt:lpstr>PowerPoint Presentation</vt:lpstr>
      <vt:lpstr>PowerPoint Presentation</vt:lpstr>
      <vt:lpstr> D-MOSFET SELF-BIAS</vt:lpstr>
      <vt:lpstr> D-MOSFET SELF-BIAS</vt:lpstr>
      <vt:lpstr> D-MOSFET SELF-BIAS EXAMPLE</vt:lpstr>
      <vt:lpstr> D-MOSFET SELF-BIAS EXAMPLE</vt:lpstr>
      <vt:lpstr> D-MOSFET VOLTAGE-DIVIDER BIAS</vt:lpstr>
      <vt:lpstr> D-MOSFET VOLTAGE-DIVIDER BIAS</vt:lpstr>
      <vt:lpstr>PowerPoint Presentation</vt:lpstr>
      <vt:lpstr>PowerPoint Presentation</vt:lpstr>
      <vt:lpstr> E-MOSFET VOLTAGE-DIVIDER BIAS</vt:lpstr>
      <vt:lpstr> E-MOSFET VOLTAGE-DIVIDER BIAS EXAMPLE</vt:lpstr>
      <vt:lpstr>E-MOSFET VOLTAGE-DIVIDER BIAS EXAMPLE</vt:lpstr>
      <vt:lpstr> E-MOSFET FEEDBACK BIAS </vt:lpstr>
      <vt:lpstr> E-MOSFET FEEDBACK BIAS </vt:lpstr>
      <vt:lpstr> E-MOSFET FEEDBACK BIAS EXAMPLE</vt:lpstr>
      <vt:lpstr>E-MOSFET FEEDBACK BIAS EXAMPLE CONTD.</vt:lpstr>
      <vt:lpstr> E-MOSFET FEEDBACK BIAS EXAMPLE CONTD.</vt:lpstr>
      <vt:lpstr> p-CHANNEL FETs</vt:lpstr>
      <vt:lpstr>PowerPoint Presentation</vt:lpstr>
      <vt:lpstr> OBJECTIVES</vt:lpstr>
      <vt:lpstr> Introduction</vt:lpstr>
      <vt:lpstr> Graphical Determination of gm</vt:lpstr>
      <vt:lpstr> Example:</vt:lpstr>
      <vt:lpstr>PowerPoint Presentation</vt:lpstr>
      <vt:lpstr> Example</vt:lpstr>
      <vt:lpstr> Plotting gm versus VGS</vt:lpstr>
      <vt:lpstr> Example</vt:lpstr>
      <vt:lpstr>Effect of ID on gm</vt:lpstr>
      <vt:lpstr> Example</vt:lpstr>
      <vt:lpstr>PowerPoint Presentation</vt:lpstr>
      <vt:lpstr>PowerPoint Presentation</vt:lpstr>
      <vt:lpstr> JFET AC Equivalent Circuit</vt:lpstr>
      <vt:lpstr> Example</vt:lpstr>
      <vt:lpstr> FIXED-BIAS CONFIGURATION</vt:lpstr>
      <vt:lpstr> Continued.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CLIPPERS</dc:title>
  <dc:creator>Md. Mamunur Rashid</dc:creator>
  <cp:lastModifiedBy>NOKIBUL ARFIN SIAM</cp:lastModifiedBy>
  <cp:revision>203</cp:revision>
  <dcterms:created xsi:type="dcterms:W3CDTF">2016-06-11T11:25:17Z</dcterms:created>
  <dcterms:modified xsi:type="dcterms:W3CDTF">2022-12-15T04:05:56Z</dcterms:modified>
</cp:coreProperties>
</file>